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Helvetica World Bold" charset="1" panose="020B0800040000020004"/>
      <p:regular r:id="rId13"/>
    </p:embeddedFont>
    <p:embeddedFont>
      <p:font typeface="Helvetica World" charset="1" panose="020B0500040000020004"/>
      <p:regular r:id="rId14"/>
    </p:embeddedFont>
    <p:embeddedFont>
      <p:font typeface="Coco Gothic Bold" charset="1" panose="00000000000000000000"/>
      <p:regular r:id="rId15"/>
    </p:embeddedFont>
    <p:embeddedFont>
      <p:font typeface="Coco Gothic"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14" Target="../media/image49.png" Type="http://schemas.openxmlformats.org/officeDocument/2006/relationships/image"/><Relationship Id="rId15" Target="../media/image50.svg" Type="http://schemas.openxmlformats.org/officeDocument/2006/relationships/image"/><Relationship Id="rId16" Target="../media/image51.png" Type="http://schemas.openxmlformats.org/officeDocument/2006/relationships/image"/><Relationship Id="rId17" Target="../media/image52.svg" Type="http://schemas.openxmlformats.org/officeDocument/2006/relationships/image"/><Relationship Id="rId18" Target="../media/image53.png" Type="http://schemas.openxmlformats.org/officeDocument/2006/relationships/image"/><Relationship Id="rId19" Target="../media/image54.svg" Type="http://schemas.openxmlformats.org/officeDocument/2006/relationships/image"/><Relationship Id="rId2" Target="../media/image25.png" Type="http://schemas.openxmlformats.org/officeDocument/2006/relationships/image"/><Relationship Id="rId20" Target="../media/image55.png" Type="http://schemas.openxmlformats.org/officeDocument/2006/relationships/image"/><Relationship Id="rId21" Target="../media/image56.svg" Type="http://schemas.openxmlformats.org/officeDocument/2006/relationships/image"/><Relationship Id="rId22" Target="../media/image57.png" Type="http://schemas.openxmlformats.org/officeDocument/2006/relationships/image"/><Relationship Id="rId23" Target="../media/image58.svg" Type="http://schemas.openxmlformats.org/officeDocument/2006/relationships/image"/><Relationship Id="rId3" Target="../media/image2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2" Target="../media/image65.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7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2.jpe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2800" y="-717314"/>
            <a:ext cx="15396025" cy="7740711"/>
            <a:chOff x="0" y="0"/>
            <a:chExt cx="812800" cy="408654"/>
          </a:xfrm>
        </p:grpSpPr>
        <p:sp>
          <p:nvSpPr>
            <p:cNvPr name="Freeform 3" id="3"/>
            <p:cNvSpPr/>
            <p:nvPr/>
          </p:nvSpPr>
          <p:spPr>
            <a:xfrm flipH="false" flipV="false" rot="0">
              <a:off x="14687" y="0"/>
              <a:ext cx="783426" cy="398199"/>
            </a:xfrm>
            <a:custGeom>
              <a:avLst/>
              <a:gdLst/>
              <a:ahLst/>
              <a:cxnLst/>
              <a:rect r="r" b="b" t="t" l="l"/>
              <a:pathLst>
                <a:path h="398199" w="783426">
                  <a:moveTo>
                    <a:pt x="409442" y="390827"/>
                  </a:moveTo>
                  <a:lnTo>
                    <a:pt x="780384" y="17828"/>
                  </a:lnTo>
                  <a:cubicBezTo>
                    <a:pt x="783362" y="14833"/>
                    <a:pt x="784246" y="10341"/>
                    <a:pt x="782624" y="6441"/>
                  </a:cubicBezTo>
                  <a:cubicBezTo>
                    <a:pt x="781003" y="2541"/>
                    <a:pt x="777194" y="0"/>
                    <a:pt x="772970" y="0"/>
                  </a:cubicBezTo>
                  <a:lnTo>
                    <a:pt x="10456" y="0"/>
                  </a:lnTo>
                  <a:cubicBezTo>
                    <a:pt x="6232" y="0"/>
                    <a:pt x="2423" y="2541"/>
                    <a:pt x="802" y="6441"/>
                  </a:cubicBezTo>
                  <a:cubicBezTo>
                    <a:pt x="-820" y="10341"/>
                    <a:pt x="64" y="14833"/>
                    <a:pt x="3042" y="17828"/>
                  </a:cubicBezTo>
                  <a:lnTo>
                    <a:pt x="373984" y="390827"/>
                  </a:lnTo>
                  <a:cubicBezTo>
                    <a:pt x="378677" y="395546"/>
                    <a:pt x="385058" y="398199"/>
                    <a:pt x="391713" y="398199"/>
                  </a:cubicBezTo>
                  <a:cubicBezTo>
                    <a:pt x="398368" y="398199"/>
                    <a:pt x="404749" y="395546"/>
                    <a:pt x="409442" y="390827"/>
                  </a:cubicBezTo>
                  <a:close/>
                </a:path>
              </a:pathLst>
            </a:custGeom>
            <a:solidFill>
              <a:srgbClr val="B2E0B2">
                <a:alpha val="9804"/>
              </a:srgbClr>
            </a:solidFill>
          </p:spPr>
        </p:sp>
        <p:sp>
          <p:nvSpPr>
            <p:cNvPr name="TextBox 4" id="4"/>
            <p:cNvSpPr txBox="true"/>
            <p:nvPr/>
          </p:nvSpPr>
          <p:spPr>
            <a:xfrm>
              <a:off x="127000" y="29190"/>
              <a:ext cx="558800" cy="189732"/>
            </a:xfrm>
            <a:prstGeom prst="rect">
              <a:avLst/>
            </a:prstGeom>
          </p:spPr>
          <p:txBody>
            <a:bodyPr anchor="ctr" rtlCol="false" tIns="50800" lIns="50800" bIns="50800" rIns="50800"/>
            <a:lstStyle/>
            <a:p>
              <a:pPr algn="ctr">
                <a:lnSpc>
                  <a:spcPts val="2736"/>
                </a:lnSpc>
              </a:pPr>
            </a:p>
          </p:txBody>
        </p:sp>
      </p:grpSp>
      <p:grpSp>
        <p:nvGrpSpPr>
          <p:cNvPr name="Group 5" id="5"/>
          <p:cNvGrpSpPr/>
          <p:nvPr/>
        </p:nvGrpSpPr>
        <p:grpSpPr>
          <a:xfrm rot="2700000">
            <a:off x="13780019" y="-1948480"/>
            <a:ext cx="3086100" cy="12805092"/>
            <a:chOff x="0" y="0"/>
            <a:chExt cx="812800" cy="3372535"/>
          </a:xfrm>
        </p:grpSpPr>
        <p:sp>
          <p:nvSpPr>
            <p:cNvPr name="Freeform 6" id="6"/>
            <p:cNvSpPr/>
            <p:nvPr/>
          </p:nvSpPr>
          <p:spPr>
            <a:xfrm flipH="false" flipV="false" rot="0">
              <a:off x="0" y="0"/>
              <a:ext cx="812800" cy="3372534"/>
            </a:xfrm>
            <a:custGeom>
              <a:avLst/>
              <a:gdLst/>
              <a:ahLst/>
              <a:cxnLst/>
              <a:rect r="r" b="b" t="t" l="l"/>
              <a:pathLst>
                <a:path h="3372534" w="812800">
                  <a:moveTo>
                    <a:pt x="100346" y="0"/>
                  </a:moveTo>
                  <a:lnTo>
                    <a:pt x="712454" y="0"/>
                  </a:lnTo>
                  <a:cubicBezTo>
                    <a:pt x="767874" y="0"/>
                    <a:pt x="812800" y="44926"/>
                    <a:pt x="812800" y="100346"/>
                  </a:cubicBezTo>
                  <a:lnTo>
                    <a:pt x="812800" y="3272189"/>
                  </a:lnTo>
                  <a:cubicBezTo>
                    <a:pt x="812800" y="3327608"/>
                    <a:pt x="767874" y="3372534"/>
                    <a:pt x="712454" y="3372534"/>
                  </a:cubicBezTo>
                  <a:lnTo>
                    <a:pt x="100346" y="3372534"/>
                  </a:lnTo>
                  <a:cubicBezTo>
                    <a:pt x="44926" y="3372534"/>
                    <a:pt x="0" y="3327608"/>
                    <a:pt x="0" y="3272189"/>
                  </a:cubicBezTo>
                  <a:lnTo>
                    <a:pt x="0" y="100346"/>
                  </a:lnTo>
                  <a:cubicBezTo>
                    <a:pt x="0" y="44926"/>
                    <a:pt x="44926" y="0"/>
                    <a:pt x="100346" y="0"/>
                  </a:cubicBezTo>
                  <a:close/>
                </a:path>
              </a:pathLst>
            </a:custGeom>
            <a:solidFill>
              <a:srgbClr val="8BC34A"/>
            </a:solidFill>
          </p:spPr>
        </p:sp>
        <p:sp>
          <p:nvSpPr>
            <p:cNvPr name="TextBox 7" id="7"/>
            <p:cNvSpPr txBox="true"/>
            <p:nvPr/>
          </p:nvSpPr>
          <p:spPr>
            <a:xfrm>
              <a:off x="0" y="-57150"/>
              <a:ext cx="812800" cy="3429685"/>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2700000">
            <a:off x="-3562089" y="9580560"/>
            <a:ext cx="8602361" cy="2177132"/>
          </a:xfrm>
          <a:custGeom>
            <a:avLst/>
            <a:gdLst/>
            <a:ahLst/>
            <a:cxnLst/>
            <a:rect r="r" b="b" t="t" l="l"/>
            <a:pathLst>
              <a:path h="2177132" w="8602361">
                <a:moveTo>
                  <a:pt x="0" y="0"/>
                </a:moveTo>
                <a:lnTo>
                  <a:pt x="8602361" y="0"/>
                </a:lnTo>
                <a:lnTo>
                  <a:pt x="8602361" y="2177132"/>
                </a:lnTo>
                <a:lnTo>
                  <a:pt x="0" y="2177132"/>
                </a:lnTo>
                <a:lnTo>
                  <a:pt x="0" y="0"/>
                </a:lnTo>
                <a:close/>
              </a:path>
            </a:pathLst>
          </a:custGeom>
          <a:blipFill>
            <a:blip r:embed="rId2">
              <a:extLst>
                <a:ext uri="{96DAC541-7B7A-43D3-8B79-37D633B846F1}">
                  <asvg:svgBlip xmlns:asvg="http://schemas.microsoft.com/office/drawing/2016/SVG/main" r:embed="rId3"/>
                </a:ext>
              </a:extLst>
            </a:blip>
            <a:stretch>
              <a:fillRect l="0" t="-51785" r="-15069" b="-14736"/>
            </a:stretch>
          </a:blipFill>
        </p:spPr>
      </p:sp>
      <p:grpSp>
        <p:nvGrpSpPr>
          <p:cNvPr name="Group 9" id="9"/>
          <p:cNvGrpSpPr/>
          <p:nvPr/>
        </p:nvGrpSpPr>
        <p:grpSpPr>
          <a:xfrm rot="-10800000">
            <a:off x="7925612" y="564682"/>
            <a:ext cx="20724775" cy="10419864"/>
            <a:chOff x="0" y="0"/>
            <a:chExt cx="812800" cy="408654"/>
          </a:xfrm>
        </p:grpSpPr>
        <p:sp>
          <p:nvSpPr>
            <p:cNvPr name="Freeform 10" id="10"/>
            <p:cNvSpPr/>
            <p:nvPr/>
          </p:nvSpPr>
          <p:spPr>
            <a:xfrm flipH="false" flipV="false" rot="0">
              <a:off x="0" y="0"/>
              <a:ext cx="812800" cy="408654"/>
            </a:xfrm>
            <a:custGeom>
              <a:avLst/>
              <a:gdLst/>
              <a:ahLst/>
              <a:cxnLst/>
              <a:rect r="r" b="b" t="t" l="l"/>
              <a:pathLst>
                <a:path h="408654" w="812800">
                  <a:moveTo>
                    <a:pt x="406400" y="408654"/>
                  </a:moveTo>
                  <a:lnTo>
                    <a:pt x="812800" y="0"/>
                  </a:lnTo>
                  <a:lnTo>
                    <a:pt x="0" y="0"/>
                  </a:lnTo>
                  <a:lnTo>
                    <a:pt x="406400" y="408654"/>
                  </a:lnTo>
                  <a:close/>
                </a:path>
              </a:pathLst>
            </a:custGeom>
            <a:solidFill>
              <a:srgbClr val="4CAF50"/>
            </a:solidFill>
          </p:spPr>
        </p:sp>
        <p:sp>
          <p:nvSpPr>
            <p:cNvPr name="TextBox 11" id="11"/>
            <p:cNvSpPr txBox="true"/>
            <p:nvPr/>
          </p:nvSpPr>
          <p:spPr>
            <a:xfrm>
              <a:off x="127000" y="29190"/>
              <a:ext cx="558800" cy="189732"/>
            </a:xfrm>
            <a:prstGeom prst="rect">
              <a:avLst/>
            </a:prstGeom>
          </p:spPr>
          <p:txBody>
            <a:bodyPr anchor="ctr" rtlCol="false" tIns="50800" lIns="50800" bIns="50800" rIns="50800"/>
            <a:lstStyle/>
            <a:p>
              <a:pPr algn="ctr">
                <a:lnSpc>
                  <a:spcPts val="2736"/>
                </a:lnSpc>
              </a:pPr>
            </a:p>
          </p:txBody>
        </p:sp>
      </p:grpSp>
      <p:sp>
        <p:nvSpPr>
          <p:cNvPr name="Freeform 12" id="12"/>
          <p:cNvSpPr/>
          <p:nvPr/>
        </p:nvSpPr>
        <p:spPr>
          <a:xfrm flipH="false" flipV="false" rot="2800698">
            <a:off x="15884341" y="7775660"/>
            <a:ext cx="2749918" cy="5022681"/>
          </a:xfrm>
          <a:custGeom>
            <a:avLst/>
            <a:gdLst/>
            <a:ahLst/>
            <a:cxnLst/>
            <a:rect r="r" b="b" t="t" l="l"/>
            <a:pathLst>
              <a:path h="5022681" w="2749918">
                <a:moveTo>
                  <a:pt x="0" y="0"/>
                </a:moveTo>
                <a:lnTo>
                  <a:pt x="2749918" y="0"/>
                </a:lnTo>
                <a:lnTo>
                  <a:pt x="2749918" y="5022680"/>
                </a:lnTo>
                <a:lnTo>
                  <a:pt x="0" y="5022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2700000">
            <a:off x="11275385" y="2630700"/>
            <a:ext cx="6838319" cy="6838319"/>
          </a:xfrm>
          <a:custGeom>
            <a:avLst/>
            <a:gdLst/>
            <a:ahLst/>
            <a:cxnLst/>
            <a:rect r="r" b="b" t="t" l="l"/>
            <a:pathLst>
              <a:path h="6838319" w="6838319">
                <a:moveTo>
                  <a:pt x="0" y="0"/>
                </a:moveTo>
                <a:lnTo>
                  <a:pt x="6838319" y="0"/>
                </a:lnTo>
                <a:lnTo>
                  <a:pt x="6838319" y="6838319"/>
                </a:lnTo>
                <a:lnTo>
                  <a:pt x="0" y="6838319"/>
                </a:lnTo>
                <a:lnTo>
                  <a:pt x="0" y="0"/>
                </a:lnTo>
                <a:close/>
              </a:path>
            </a:pathLst>
          </a:custGeom>
          <a:blipFill>
            <a:blip r:embed="rId6">
              <a:alphaModFix amt="80000"/>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891807" y="340763"/>
            <a:ext cx="9605474" cy="9605474"/>
            <a:chOff x="0" y="0"/>
            <a:chExt cx="812800" cy="812800"/>
          </a:xfrm>
        </p:grpSpPr>
        <p:sp>
          <p:nvSpPr>
            <p:cNvPr name="Freeform 15" id="15"/>
            <p:cNvSpPr/>
            <p:nvPr/>
          </p:nvSpPr>
          <p:spPr>
            <a:xfrm flipH="false" flipV="false" rot="0">
              <a:off x="33385" y="33385"/>
              <a:ext cx="746030" cy="746030"/>
            </a:xfrm>
            <a:custGeom>
              <a:avLst/>
              <a:gdLst/>
              <a:ahLst/>
              <a:cxnLst/>
              <a:rect r="r" b="b" t="t" l="l"/>
              <a:pathLst>
                <a:path h="746030" w="746030">
                  <a:moveTo>
                    <a:pt x="430007" y="23607"/>
                  </a:moveTo>
                  <a:lnTo>
                    <a:pt x="722423" y="316023"/>
                  </a:lnTo>
                  <a:cubicBezTo>
                    <a:pt x="737538" y="331138"/>
                    <a:pt x="746030" y="351639"/>
                    <a:pt x="746030" y="373015"/>
                  </a:cubicBezTo>
                  <a:cubicBezTo>
                    <a:pt x="746030" y="394391"/>
                    <a:pt x="737538" y="414892"/>
                    <a:pt x="722423" y="430007"/>
                  </a:cubicBezTo>
                  <a:lnTo>
                    <a:pt x="430007" y="722423"/>
                  </a:lnTo>
                  <a:cubicBezTo>
                    <a:pt x="414892" y="737538"/>
                    <a:pt x="394391" y="746030"/>
                    <a:pt x="373015" y="746030"/>
                  </a:cubicBezTo>
                  <a:cubicBezTo>
                    <a:pt x="351639" y="746030"/>
                    <a:pt x="331138" y="737538"/>
                    <a:pt x="316023" y="722423"/>
                  </a:cubicBezTo>
                  <a:lnTo>
                    <a:pt x="23607" y="430007"/>
                  </a:lnTo>
                  <a:cubicBezTo>
                    <a:pt x="8492" y="414892"/>
                    <a:pt x="0" y="394391"/>
                    <a:pt x="0" y="373015"/>
                  </a:cubicBezTo>
                  <a:cubicBezTo>
                    <a:pt x="0" y="351639"/>
                    <a:pt x="8492" y="331138"/>
                    <a:pt x="23607" y="316023"/>
                  </a:cubicBezTo>
                  <a:lnTo>
                    <a:pt x="316023" y="23607"/>
                  </a:lnTo>
                  <a:cubicBezTo>
                    <a:pt x="331138" y="8492"/>
                    <a:pt x="351639" y="0"/>
                    <a:pt x="373015" y="0"/>
                  </a:cubicBezTo>
                  <a:cubicBezTo>
                    <a:pt x="394391" y="0"/>
                    <a:pt x="414892" y="8492"/>
                    <a:pt x="430007" y="23607"/>
                  </a:cubicBezTo>
                  <a:close/>
                </a:path>
              </a:pathLst>
            </a:custGeom>
            <a:blipFill>
              <a:blip r:embed="rId8"/>
              <a:stretch>
                <a:fillRect l="-36393" t="0" r="-36393" b="0"/>
              </a:stretch>
            </a:blipFill>
            <a:ln cap="rnd">
              <a:noFill/>
              <a:prstDash val="solid"/>
              <a:round/>
            </a:ln>
          </p:spPr>
        </p:sp>
      </p:grpSp>
      <p:grpSp>
        <p:nvGrpSpPr>
          <p:cNvPr name="Group 16" id="16"/>
          <p:cNvGrpSpPr/>
          <p:nvPr/>
        </p:nvGrpSpPr>
        <p:grpSpPr>
          <a:xfrm rot="0">
            <a:off x="1028700" y="2869742"/>
            <a:ext cx="3782172" cy="741245"/>
            <a:chOff x="0" y="0"/>
            <a:chExt cx="447886" cy="87778"/>
          </a:xfrm>
        </p:grpSpPr>
        <p:sp>
          <p:nvSpPr>
            <p:cNvPr name="Freeform 17" id="17"/>
            <p:cNvSpPr/>
            <p:nvPr/>
          </p:nvSpPr>
          <p:spPr>
            <a:xfrm flipH="false" flipV="false" rot="0">
              <a:off x="0" y="0"/>
              <a:ext cx="447886" cy="87778"/>
            </a:xfrm>
            <a:custGeom>
              <a:avLst/>
              <a:gdLst/>
              <a:ahLst/>
              <a:cxnLst/>
              <a:rect r="r" b="b" t="t" l="l"/>
              <a:pathLst>
                <a:path h="87778" w="447886">
                  <a:moveTo>
                    <a:pt x="20470" y="0"/>
                  </a:moveTo>
                  <a:lnTo>
                    <a:pt x="427416" y="0"/>
                  </a:lnTo>
                  <a:cubicBezTo>
                    <a:pt x="438721" y="0"/>
                    <a:pt x="447886" y="9165"/>
                    <a:pt x="447886" y="20470"/>
                  </a:cubicBezTo>
                  <a:lnTo>
                    <a:pt x="447886" y="67309"/>
                  </a:lnTo>
                  <a:cubicBezTo>
                    <a:pt x="447886" y="72738"/>
                    <a:pt x="445729" y="77944"/>
                    <a:pt x="441890" y="81783"/>
                  </a:cubicBezTo>
                  <a:cubicBezTo>
                    <a:pt x="438052" y="85622"/>
                    <a:pt x="432845" y="87778"/>
                    <a:pt x="427416" y="87778"/>
                  </a:cubicBezTo>
                  <a:lnTo>
                    <a:pt x="20470" y="87778"/>
                  </a:lnTo>
                  <a:cubicBezTo>
                    <a:pt x="15041" y="87778"/>
                    <a:pt x="9834" y="85622"/>
                    <a:pt x="5995" y="81783"/>
                  </a:cubicBezTo>
                  <a:cubicBezTo>
                    <a:pt x="2157" y="77944"/>
                    <a:pt x="0" y="72738"/>
                    <a:pt x="0" y="67309"/>
                  </a:cubicBezTo>
                  <a:lnTo>
                    <a:pt x="0" y="20470"/>
                  </a:lnTo>
                  <a:cubicBezTo>
                    <a:pt x="0" y="9165"/>
                    <a:pt x="9165" y="0"/>
                    <a:pt x="20470" y="0"/>
                  </a:cubicBezTo>
                  <a:close/>
                </a:path>
              </a:pathLst>
            </a:custGeom>
            <a:solidFill>
              <a:srgbClr val="B2E0B2"/>
            </a:solidFill>
          </p:spPr>
        </p:sp>
        <p:sp>
          <p:nvSpPr>
            <p:cNvPr name="TextBox 18" id="18"/>
            <p:cNvSpPr txBox="true"/>
            <p:nvPr/>
          </p:nvSpPr>
          <p:spPr>
            <a:xfrm>
              <a:off x="0" y="-47625"/>
              <a:ext cx="447886" cy="135403"/>
            </a:xfrm>
            <a:prstGeom prst="rect">
              <a:avLst/>
            </a:prstGeom>
          </p:spPr>
          <p:txBody>
            <a:bodyPr anchor="ctr" rtlCol="false" tIns="0" lIns="0" bIns="0" rIns="0"/>
            <a:lstStyle/>
            <a:p>
              <a:pPr algn="ctr">
                <a:lnSpc>
                  <a:spcPts val="2940"/>
                </a:lnSpc>
              </a:pPr>
              <a:r>
                <a:rPr lang="en-US" b="true" sz="2100" spc="105">
                  <a:solidFill>
                    <a:srgbClr val="1C1C39"/>
                  </a:solidFill>
                  <a:latin typeface="Helvetica World Bold"/>
                  <a:ea typeface="Helvetica World Bold"/>
                  <a:cs typeface="Helvetica World Bold"/>
                  <a:sym typeface="Helvetica World Bold"/>
                </a:rPr>
                <a:t>PROJECT PROPOSAL</a:t>
              </a:r>
            </a:p>
          </p:txBody>
        </p:sp>
      </p:grpSp>
      <p:sp>
        <p:nvSpPr>
          <p:cNvPr name="Freeform 19" id="19"/>
          <p:cNvSpPr/>
          <p:nvPr/>
        </p:nvSpPr>
        <p:spPr>
          <a:xfrm flipH="false" flipV="false" rot="0">
            <a:off x="11261753" y="8951502"/>
            <a:ext cx="1657294" cy="613597"/>
          </a:xfrm>
          <a:custGeom>
            <a:avLst/>
            <a:gdLst/>
            <a:ahLst/>
            <a:cxnLst/>
            <a:rect r="r" b="b" t="t" l="l"/>
            <a:pathLst>
              <a:path h="613597" w="1657294">
                <a:moveTo>
                  <a:pt x="0" y="0"/>
                </a:moveTo>
                <a:lnTo>
                  <a:pt x="1657294" y="0"/>
                </a:lnTo>
                <a:lnTo>
                  <a:pt x="1657294" y="613596"/>
                </a:lnTo>
                <a:lnTo>
                  <a:pt x="0" y="613596"/>
                </a:lnTo>
                <a:lnTo>
                  <a:pt x="0" y="0"/>
                </a:lnTo>
                <a:close/>
              </a:path>
            </a:pathLst>
          </a:custGeom>
          <a:blipFill>
            <a:blip r:embed="rId9">
              <a:extLst>
                <a:ext uri="{96DAC541-7B7A-43D3-8B79-37D633B846F1}">
                  <asvg:svgBlip xmlns:asvg="http://schemas.microsoft.com/office/drawing/2016/SVG/main" r:embed="rId10"/>
                </a:ext>
              </a:extLst>
            </a:blip>
            <a:stretch>
              <a:fillRect l="-16456" t="-88726" r="0" b="0"/>
            </a:stretch>
          </a:blipFill>
        </p:spPr>
      </p:sp>
      <p:sp>
        <p:nvSpPr>
          <p:cNvPr name="Freeform 20" id="20"/>
          <p:cNvSpPr/>
          <p:nvPr/>
        </p:nvSpPr>
        <p:spPr>
          <a:xfrm flipH="false" flipV="false" rot="-500288">
            <a:off x="6457376" y="-2374652"/>
            <a:ext cx="7298980" cy="4114800"/>
          </a:xfrm>
          <a:custGeom>
            <a:avLst/>
            <a:gdLst/>
            <a:ahLst/>
            <a:cxnLst/>
            <a:rect r="r" b="b" t="t" l="l"/>
            <a:pathLst>
              <a:path h="4114800" w="7298980">
                <a:moveTo>
                  <a:pt x="0" y="0"/>
                </a:moveTo>
                <a:lnTo>
                  <a:pt x="7298980" y="0"/>
                </a:lnTo>
                <a:lnTo>
                  <a:pt x="729898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028700" y="564682"/>
            <a:ext cx="660330" cy="1053718"/>
          </a:xfrm>
          <a:custGeom>
            <a:avLst/>
            <a:gdLst/>
            <a:ahLst/>
            <a:cxnLst/>
            <a:rect r="r" b="b" t="t" l="l"/>
            <a:pathLst>
              <a:path h="1053718" w="660330">
                <a:moveTo>
                  <a:pt x="0" y="0"/>
                </a:moveTo>
                <a:lnTo>
                  <a:pt x="660330" y="0"/>
                </a:lnTo>
                <a:lnTo>
                  <a:pt x="660330" y="1053718"/>
                </a:lnTo>
                <a:lnTo>
                  <a:pt x="0" y="10537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2" id="22"/>
          <p:cNvSpPr txBox="true"/>
          <p:nvPr/>
        </p:nvSpPr>
        <p:spPr>
          <a:xfrm rot="0">
            <a:off x="1028700" y="8050870"/>
            <a:ext cx="4675860" cy="394335"/>
          </a:xfrm>
          <a:prstGeom prst="rect">
            <a:avLst/>
          </a:prstGeom>
        </p:spPr>
        <p:txBody>
          <a:bodyPr anchor="t" rtlCol="false" tIns="0" lIns="0" bIns="0" rIns="0">
            <a:spAutoFit/>
          </a:bodyPr>
          <a:lstStyle/>
          <a:p>
            <a:pPr algn="l">
              <a:lnSpc>
                <a:spcPts val="2940"/>
              </a:lnSpc>
            </a:pPr>
            <a:r>
              <a:rPr lang="en-US" sz="2100" b="true">
                <a:solidFill>
                  <a:srgbClr val="1C1C39"/>
                </a:solidFill>
                <a:latin typeface="Helvetica World Bold"/>
                <a:ea typeface="Helvetica World Bold"/>
                <a:cs typeface="Helvetica World Bold"/>
                <a:sym typeface="Helvetica World Bold"/>
              </a:rPr>
              <a:t>Date: December </a:t>
            </a:r>
            <a:r>
              <a:rPr lang="en-US" sz="2100">
                <a:solidFill>
                  <a:srgbClr val="1C1C39"/>
                </a:solidFill>
                <a:latin typeface="Helvetica World"/>
                <a:ea typeface="Helvetica World"/>
                <a:cs typeface="Helvetica World"/>
                <a:sym typeface="Helvetica World"/>
              </a:rPr>
              <a:t>2025</a:t>
            </a:r>
          </a:p>
        </p:txBody>
      </p:sp>
      <p:sp>
        <p:nvSpPr>
          <p:cNvPr name="TextBox 23" id="23"/>
          <p:cNvSpPr txBox="true"/>
          <p:nvPr/>
        </p:nvSpPr>
        <p:spPr>
          <a:xfrm rot="0">
            <a:off x="1987523" y="959167"/>
            <a:ext cx="3717037" cy="453390"/>
          </a:xfrm>
          <a:prstGeom prst="rect">
            <a:avLst/>
          </a:prstGeom>
        </p:spPr>
        <p:txBody>
          <a:bodyPr anchor="t" rtlCol="false" tIns="0" lIns="0" bIns="0" rIns="0">
            <a:spAutoFit/>
          </a:bodyPr>
          <a:lstStyle/>
          <a:p>
            <a:pPr algn="l">
              <a:lnSpc>
                <a:spcPts val="3359"/>
              </a:lnSpc>
            </a:pPr>
            <a:r>
              <a:rPr lang="en-US" sz="2400" b="true">
                <a:solidFill>
                  <a:srgbClr val="1C1C39"/>
                </a:solidFill>
                <a:latin typeface="Helvetica World Bold"/>
                <a:ea typeface="Helvetica World Bold"/>
                <a:cs typeface="Helvetica World Bold"/>
                <a:sym typeface="Helvetica World Bold"/>
              </a:rPr>
              <a:t>ECOWATCH</a:t>
            </a:r>
          </a:p>
        </p:txBody>
      </p:sp>
      <p:sp>
        <p:nvSpPr>
          <p:cNvPr name="TextBox 24" id="24"/>
          <p:cNvSpPr txBox="true"/>
          <p:nvPr/>
        </p:nvSpPr>
        <p:spPr>
          <a:xfrm rot="0">
            <a:off x="1028700" y="3909019"/>
            <a:ext cx="6896912" cy="1072515"/>
          </a:xfrm>
          <a:prstGeom prst="rect">
            <a:avLst/>
          </a:prstGeom>
        </p:spPr>
        <p:txBody>
          <a:bodyPr anchor="t" rtlCol="false" tIns="0" lIns="0" bIns="0" rIns="0">
            <a:spAutoFit/>
          </a:bodyPr>
          <a:lstStyle/>
          <a:p>
            <a:pPr algn="l">
              <a:lnSpc>
                <a:spcPts val="7979"/>
              </a:lnSpc>
            </a:pPr>
            <a:r>
              <a:rPr lang="en-US" sz="6999" b="true">
                <a:solidFill>
                  <a:srgbClr val="1C1C39"/>
                </a:solidFill>
                <a:latin typeface="Coco Gothic Bold"/>
                <a:ea typeface="Coco Gothic Bold"/>
                <a:cs typeface="Coco Gothic Bold"/>
                <a:sym typeface="Coco Gothic Bold"/>
              </a:rPr>
              <a:t>ECOWATCH🌱</a:t>
            </a:r>
          </a:p>
        </p:txBody>
      </p:sp>
      <p:sp>
        <p:nvSpPr>
          <p:cNvPr name="TextBox 25" id="25"/>
          <p:cNvSpPr txBox="true"/>
          <p:nvPr/>
        </p:nvSpPr>
        <p:spPr>
          <a:xfrm rot="0">
            <a:off x="1028700" y="4972009"/>
            <a:ext cx="8267700" cy="830961"/>
          </a:xfrm>
          <a:prstGeom prst="rect">
            <a:avLst/>
          </a:prstGeom>
        </p:spPr>
        <p:txBody>
          <a:bodyPr anchor="t" rtlCol="false" tIns="0" lIns="0" bIns="0" rIns="0">
            <a:spAutoFit/>
          </a:bodyPr>
          <a:lstStyle/>
          <a:p>
            <a:pPr algn="l">
              <a:lnSpc>
                <a:spcPts val="3192"/>
              </a:lnSpc>
            </a:pPr>
            <a:r>
              <a:rPr lang="en-US" sz="2800">
                <a:solidFill>
                  <a:srgbClr val="1C1C39"/>
                </a:solidFill>
                <a:latin typeface="Coco Gothic"/>
                <a:ea typeface="Coco Gothic"/>
                <a:cs typeface="Coco Gothic"/>
                <a:sym typeface="Coco Gothic"/>
              </a:rPr>
              <a:t>Platform Digital Pelaporan &amp; Pemantauan Lingkungan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857140"/>
            <a:ext cx="11110838" cy="11110838"/>
            <a:chOff x="0" y="0"/>
            <a:chExt cx="812800" cy="812800"/>
          </a:xfrm>
        </p:grpSpPr>
        <p:sp>
          <p:nvSpPr>
            <p:cNvPr name="Freeform 3" id="3"/>
            <p:cNvSpPr/>
            <p:nvPr/>
          </p:nvSpPr>
          <p:spPr>
            <a:xfrm flipH="false" flipV="false" rot="0">
              <a:off x="28862" y="28862"/>
              <a:ext cx="755076" cy="755076"/>
            </a:xfrm>
            <a:custGeom>
              <a:avLst/>
              <a:gdLst/>
              <a:ahLst/>
              <a:cxnLst/>
              <a:rect r="r" b="b" t="t" l="l"/>
              <a:pathLst>
                <a:path h="755076" w="755076">
                  <a:moveTo>
                    <a:pt x="426808" y="20408"/>
                  </a:moveTo>
                  <a:lnTo>
                    <a:pt x="734668" y="328268"/>
                  </a:lnTo>
                  <a:cubicBezTo>
                    <a:pt x="747735" y="341335"/>
                    <a:pt x="755076" y="359058"/>
                    <a:pt x="755076" y="377538"/>
                  </a:cubicBezTo>
                  <a:cubicBezTo>
                    <a:pt x="755076" y="396018"/>
                    <a:pt x="747735" y="413741"/>
                    <a:pt x="734668" y="426808"/>
                  </a:cubicBezTo>
                  <a:lnTo>
                    <a:pt x="426808" y="734668"/>
                  </a:lnTo>
                  <a:cubicBezTo>
                    <a:pt x="413741" y="747735"/>
                    <a:pt x="396018" y="755076"/>
                    <a:pt x="377538" y="755076"/>
                  </a:cubicBezTo>
                  <a:cubicBezTo>
                    <a:pt x="359058" y="755076"/>
                    <a:pt x="341335" y="747735"/>
                    <a:pt x="328268" y="734668"/>
                  </a:cubicBezTo>
                  <a:lnTo>
                    <a:pt x="20408" y="426808"/>
                  </a:lnTo>
                  <a:cubicBezTo>
                    <a:pt x="7341" y="413741"/>
                    <a:pt x="0" y="396018"/>
                    <a:pt x="0" y="377538"/>
                  </a:cubicBezTo>
                  <a:cubicBezTo>
                    <a:pt x="0" y="359058"/>
                    <a:pt x="7341" y="341335"/>
                    <a:pt x="20408" y="328268"/>
                  </a:cubicBezTo>
                  <a:lnTo>
                    <a:pt x="328268" y="20408"/>
                  </a:lnTo>
                  <a:cubicBezTo>
                    <a:pt x="341335" y="7341"/>
                    <a:pt x="359058" y="0"/>
                    <a:pt x="377538" y="0"/>
                  </a:cubicBezTo>
                  <a:cubicBezTo>
                    <a:pt x="396018" y="0"/>
                    <a:pt x="413741" y="7341"/>
                    <a:pt x="426808" y="20408"/>
                  </a:cubicBezTo>
                  <a:close/>
                </a:path>
              </a:pathLst>
            </a:custGeom>
            <a:blipFill>
              <a:blip r:embed="rId2"/>
              <a:stretch>
                <a:fillRect l="-38888" t="0" r="-38888" b="0"/>
              </a:stretch>
            </a:blipFill>
          </p:spPr>
        </p:sp>
      </p:grpSp>
      <p:sp>
        <p:nvSpPr>
          <p:cNvPr name="Freeform 4" id="4"/>
          <p:cNvSpPr/>
          <p:nvPr/>
        </p:nvSpPr>
        <p:spPr>
          <a:xfrm flipH="false" flipV="false" rot="0">
            <a:off x="4699122" y="6122886"/>
            <a:ext cx="4597278" cy="3442212"/>
          </a:xfrm>
          <a:custGeom>
            <a:avLst/>
            <a:gdLst/>
            <a:ahLst/>
            <a:cxnLst/>
            <a:rect r="r" b="b" t="t" l="l"/>
            <a:pathLst>
              <a:path h="3442212" w="4597278">
                <a:moveTo>
                  <a:pt x="0" y="0"/>
                </a:moveTo>
                <a:lnTo>
                  <a:pt x="4597278" y="0"/>
                </a:lnTo>
                <a:lnTo>
                  <a:pt x="4597278" y="3442212"/>
                </a:lnTo>
                <a:lnTo>
                  <a:pt x="0" y="3442212"/>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700000">
            <a:off x="10302383" y="5777158"/>
            <a:ext cx="3059573" cy="3059573"/>
          </a:xfrm>
          <a:custGeom>
            <a:avLst/>
            <a:gdLst/>
            <a:ahLst/>
            <a:cxnLst/>
            <a:rect r="r" b="b" t="t" l="l"/>
            <a:pathLst>
              <a:path h="3059573" w="3059573">
                <a:moveTo>
                  <a:pt x="0" y="0"/>
                </a:moveTo>
                <a:lnTo>
                  <a:pt x="3059573" y="0"/>
                </a:lnTo>
                <a:lnTo>
                  <a:pt x="3059573" y="3059573"/>
                </a:lnTo>
                <a:lnTo>
                  <a:pt x="0" y="3059573"/>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016126" y="5143500"/>
            <a:ext cx="3632087" cy="3632087"/>
            <a:chOff x="0" y="0"/>
            <a:chExt cx="4842783" cy="4842783"/>
          </a:xfrm>
        </p:grpSpPr>
        <p:grpSp>
          <p:nvGrpSpPr>
            <p:cNvPr name="Group 7" id="7"/>
            <p:cNvGrpSpPr/>
            <p:nvPr/>
          </p:nvGrpSpPr>
          <p:grpSpPr>
            <a:xfrm rot="-2700000">
              <a:off x="709209" y="709209"/>
              <a:ext cx="3424365" cy="3424365"/>
              <a:chOff x="0" y="0"/>
              <a:chExt cx="676418" cy="676418"/>
            </a:xfrm>
          </p:grpSpPr>
          <p:sp>
            <p:nvSpPr>
              <p:cNvPr name="Freeform 8" id="8"/>
              <p:cNvSpPr/>
              <p:nvPr/>
            </p:nvSpPr>
            <p:spPr>
              <a:xfrm flipH="false" flipV="false" rot="0">
                <a:off x="0" y="0"/>
                <a:ext cx="676418" cy="676418"/>
              </a:xfrm>
              <a:custGeom>
                <a:avLst/>
                <a:gdLst/>
                <a:ahLst/>
                <a:cxnLst/>
                <a:rect r="r" b="b" t="t" l="l"/>
                <a:pathLst>
                  <a:path h="676418" w="676418">
                    <a:moveTo>
                      <a:pt x="120578" y="0"/>
                    </a:moveTo>
                    <a:lnTo>
                      <a:pt x="555840" y="0"/>
                    </a:lnTo>
                    <a:cubicBezTo>
                      <a:pt x="622433" y="0"/>
                      <a:pt x="676418" y="53985"/>
                      <a:pt x="676418" y="120578"/>
                    </a:cubicBezTo>
                    <a:lnTo>
                      <a:pt x="676418" y="555840"/>
                    </a:lnTo>
                    <a:cubicBezTo>
                      <a:pt x="676418" y="587819"/>
                      <a:pt x="663714" y="618489"/>
                      <a:pt x="641101" y="641101"/>
                    </a:cubicBezTo>
                    <a:cubicBezTo>
                      <a:pt x="618489" y="663714"/>
                      <a:pt x="587819" y="676418"/>
                      <a:pt x="555840" y="676418"/>
                    </a:cubicBezTo>
                    <a:lnTo>
                      <a:pt x="120578" y="676418"/>
                    </a:lnTo>
                    <a:cubicBezTo>
                      <a:pt x="88599" y="676418"/>
                      <a:pt x="57929" y="663714"/>
                      <a:pt x="35316" y="641101"/>
                    </a:cubicBezTo>
                    <a:cubicBezTo>
                      <a:pt x="12704" y="618489"/>
                      <a:pt x="0" y="587819"/>
                      <a:pt x="0" y="555840"/>
                    </a:cubicBezTo>
                    <a:lnTo>
                      <a:pt x="0" y="120578"/>
                    </a:lnTo>
                    <a:cubicBezTo>
                      <a:pt x="0" y="88599"/>
                      <a:pt x="12704" y="57929"/>
                      <a:pt x="35316" y="35316"/>
                    </a:cubicBezTo>
                    <a:cubicBezTo>
                      <a:pt x="57929" y="12704"/>
                      <a:pt x="88599" y="0"/>
                      <a:pt x="120578" y="0"/>
                    </a:cubicBezTo>
                    <a:close/>
                  </a:path>
                </a:pathLst>
              </a:custGeom>
              <a:solidFill>
                <a:srgbClr val="4CAF50"/>
              </a:solidFill>
            </p:spPr>
          </p:sp>
          <p:sp>
            <p:nvSpPr>
              <p:cNvPr name="TextBox 9" id="9"/>
              <p:cNvSpPr txBox="true"/>
              <p:nvPr/>
            </p:nvSpPr>
            <p:spPr>
              <a:xfrm>
                <a:off x="0" y="0"/>
                <a:ext cx="676418" cy="676418"/>
              </a:xfrm>
              <a:prstGeom prst="rect">
                <a:avLst/>
              </a:prstGeom>
            </p:spPr>
            <p:txBody>
              <a:bodyPr anchor="ctr" rtlCol="false" tIns="50800" lIns="50800" bIns="50800" rIns="50800"/>
              <a:lstStyle/>
              <a:p>
                <a:pPr algn="ctr">
                  <a:lnSpc>
                    <a:spcPts val="2736"/>
                  </a:lnSpc>
                </a:pPr>
              </a:p>
            </p:txBody>
          </p:sp>
        </p:grpSp>
        <p:sp>
          <p:nvSpPr>
            <p:cNvPr name="TextBox 10" id="10"/>
            <p:cNvSpPr txBox="true"/>
            <p:nvPr/>
          </p:nvSpPr>
          <p:spPr>
            <a:xfrm rot="0">
              <a:off x="704926" y="2590698"/>
              <a:ext cx="3432932" cy="471805"/>
            </a:xfrm>
            <a:prstGeom prst="rect">
              <a:avLst/>
            </a:prstGeom>
          </p:spPr>
          <p:txBody>
            <a:bodyPr anchor="t" rtlCol="false" tIns="0" lIns="0" bIns="0" rIns="0">
              <a:spAutoFit/>
            </a:bodyPr>
            <a:lstStyle/>
            <a:p>
              <a:pPr algn="ctr">
                <a:lnSpc>
                  <a:spcPts val="2939"/>
                </a:lnSpc>
              </a:pPr>
            </a:p>
          </p:txBody>
        </p:sp>
        <p:sp>
          <p:nvSpPr>
            <p:cNvPr name="TextBox 11" id="11"/>
            <p:cNvSpPr txBox="true"/>
            <p:nvPr/>
          </p:nvSpPr>
          <p:spPr>
            <a:xfrm rot="0">
              <a:off x="704926" y="1965007"/>
              <a:ext cx="3432932" cy="534670"/>
            </a:xfrm>
            <a:prstGeom prst="rect">
              <a:avLst/>
            </a:prstGeom>
          </p:spPr>
          <p:txBody>
            <a:bodyPr anchor="t" rtlCol="false" tIns="0" lIns="0" bIns="0" rIns="0">
              <a:spAutoFit/>
            </a:bodyPr>
            <a:lstStyle/>
            <a:p>
              <a:pPr algn="ctr">
                <a:lnSpc>
                  <a:spcPts val="3359"/>
                </a:lnSpc>
              </a:pPr>
            </a:p>
          </p:txBody>
        </p:sp>
      </p:grpSp>
      <p:grpSp>
        <p:nvGrpSpPr>
          <p:cNvPr name="Group 12" id="12"/>
          <p:cNvGrpSpPr/>
          <p:nvPr/>
        </p:nvGrpSpPr>
        <p:grpSpPr>
          <a:xfrm rot="0">
            <a:off x="1028700" y="6326926"/>
            <a:ext cx="3658264" cy="700302"/>
            <a:chOff x="0" y="0"/>
            <a:chExt cx="433212" cy="82930"/>
          </a:xfrm>
        </p:grpSpPr>
        <p:sp>
          <p:nvSpPr>
            <p:cNvPr name="Freeform 13" id="13"/>
            <p:cNvSpPr/>
            <p:nvPr/>
          </p:nvSpPr>
          <p:spPr>
            <a:xfrm flipH="false" flipV="false" rot="0">
              <a:off x="0" y="0"/>
              <a:ext cx="433212" cy="82930"/>
            </a:xfrm>
            <a:custGeom>
              <a:avLst/>
              <a:gdLst/>
              <a:ahLst/>
              <a:cxnLst/>
              <a:rect r="r" b="b" t="t" l="l"/>
              <a:pathLst>
                <a:path h="82930" w="433212">
                  <a:moveTo>
                    <a:pt x="21163" y="0"/>
                  </a:moveTo>
                  <a:lnTo>
                    <a:pt x="412050" y="0"/>
                  </a:lnTo>
                  <a:cubicBezTo>
                    <a:pt x="423738" y="0"/>
                    <a:pt x="433212" y="9475"/>
                    <a:pt x="433212" y="21163"/>
                  </a:cubicBezTo>
                  <a:lnTo>
                    <a:pt x="433212" y="61767"/>
                  </a:lnTo>
                  <a:cubicBezTo>
                    <a:pt x="433212" y="73455"/>
                    <a:pt x="423738" y="82930"/>
                    <a:pt x="412050" y="82930"/>
                  </a:cubicBezTo>
                  <a:lnTo>
                    <a:pt x="21163" y="82930"/>
                  </a:lnTo>
                  <a:cubicBezTo>
                    <a:pt x="9475" y="82930"/>
                    <a:pt x="0" y="73455"/>
                    <a:pt x="0" y="61767"/>
                  </a:cubicBezTo>
                  <a:lnTo>
                    <a:pt x="0" y="21163"/>
                  </a:lnTo>
                  <a:cubicBezTo>
                    <a:pt x="0" y="9475"/>
                    <a:pt x="9475" y="0"/>
                    <a:pt x="21163" y="0"/>
                  </a:cubicBezTo>
                  <a:close/>
                </a:path>
              </a:pathLst>
            </a:custGeom>
            <a:solidFill>
              <a:srgbClr val="B2E0B2"/>
            </a:solidFill>
          </p:spPr>
        </p:sp>
        <p:sp>
          <p:nvSpPr>
            <p:cNvPr name="TextBox 14" id="14"/>
            <p:cNvSpPr txBox="true"/>
            <p:nvPr/>
          </p:nvSpPr>
          <p:spPr>
            <a:xfrm>
              <a:off x="0" y="-47625"/>
              <a:ext cx="433212" cy="130555"/>
            </a:xfrm>
            <a:prstGeom prst="rect">
              <a:avLst/>
            </a:prstGeom>
          </p:spPr>
          <p:txBody>
            <a:bodyPr anchor="ctr" rtlCol="false" tIns="0" lIns="0" bIns="0" rIns="0"/>
            <a:lstStyle/>
            <a:p>
              <a:pPr algn="ctr">
                <a:lnSpc>
                  <a:spcPts val="2940"/>
                </a:lnSpc>
              </a:pPr>
              <a:r>
                <a:rPr lang="en-US" sz="2100" spc="105">
                  <a:solidFill>
                    <a:srgbClr val="1C1C39"/>
                  </a:solidFill>
                  <a:latin typeface="Helvetica World"/>
                  <a:ea typeface="Helvetica World"/>
                  <a:cs typeface="Helvetica World"/>
                  <a:sym typeface="Helvetica World"/>
                </a:rPr>
                <a:t>INSIGHT</a:t>
              </a:r>
            </a:p>
          </p:txBody>
        </p:sp>
      </p:grpSp>
      <p:sp>
        <p:nvSpPr>
          <p:cNvPr name="Freeform 15" id="15"/>
          <p:cNvSpPr/>
          <p:nvPr/>
        </p:nvSpPr>
        <p:spPr>
          <a:xfrm flipH="false" flipV="false" rot="-2979896">
            <a:off x="16450635" y="-1076749"/>
            <a:ext cx="1947541" cy="4210899"/>
          </a:xfrm>
          <a:custGeom>
            <a:avLst/>
            <a:gdLst/>
            <a:ahLst/>
            <a:cxnLst/>
            <a:rect r="r" b="b" t="t" l="l"/>
            <a:pathLst>
              <a:path h="4210899" w="1947541">
                <a:moveTo>
                  <a:pt x="0" y="0"/>
                </a:moveTo>
                <a:lnTo>
                  <a:pt x="1947540" y="0"/>
                </a:lnTo>
                <a:lnTo>
                  <a:pt x="1947540" y="4210898"/>
                </a:lnTo>
                <a:lnTo>
                  <a:pt x="0" y="42108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442795" y="8470535"/>
            <a:ext cx="4600284" cy="4111504"/>
          </a:xfrm>
          <a:custGeom>
            <a:avLst/>
            <a:gdLst/>
            <a:ahLst/>
            <a:cxnLst/>
            <a:rect r="r" b="b" t="t" l="l"/>
            <a:pathLst>
              <a:path h="4111504" w="4600284">
                <a:moveTo>
                  <a:pt x="0" y="0"/>
                </a:moveTo>
                <a:lnTo>
                  <a:pt x="4600284" y="0"/>
                </a:lnTo>
                <a:lnTo>
                  <a:pt x="4600284" y="4111503"/>
                </a:lnTo>
                <a:lnTo>
                  <a:pt x="0" y="41115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028700" y="8951502"/>
            <a:ext cx="1657294" cy="613597"/>
          </a:xfrm>
          <a:custGeom>
            <a:avLst/>
            <a:gdLst/>
            <a:ahLst/>
            <a:cxnLst/>
            <a:rect r="r" b="b" t="t" l="l"/>
            <a:pathLst>
              <a:path h="613597" w="1657294">
                <a:moveTo>
                  <a:pt x="0" y="0"/>
                </a:moveTo>
                <a:lnTo>
                  <a:pt x="1657294" y="0"/>
                </a:lnTo>
                <a:lnTo>
                  <a:pt x="1657294" y="613596"/>
                </a:lnTo>
                <a:lnTo>
                  <a:pt x="0" y="613596"/>
                </a:lnTo>
                <a:lnTo>
                  <a:pt x="0" y="0"/>
                </a:lnTo>
                <a:close/>
              </a:path>
            </a:pathLst>
          </a:custGeom>
          <a:blipFill>
            <a:blip r:embed="rId11">
              <a:extLst>
                <a:ext uri="{96DAC541-7B7A-43D3-8B79-37D633B846F1}">
                  <asvg:svgBlip xmlns:asvg="http://schemas.microsoft.com/office/drawing/2016/SVG/main" r:embed="rId12"/>
                </a:ext>
              </a:extLst>
            </a:blip>
            <a:stretch>
              <a:fillRect l="-16456" t="-88726" r="0" b="0"/>
            </a:stretch>
          </a:blipFill>
        </p:spPr>
      </p:sp>
      <p:grpSp>
        <p:nvGrpSpPr>
          <p:cNvPr name="Group 18" id="18"/>
          <p:cNvGrpSpPr/>
          <p:nvPr/>
        </p:nvGrpSpPr>
        <p:grpSpPr>
          <a:xfrm rot="0">
            <a:off x="1028700" y="3429000"/>
            <a:ext cx="7602705" cy="2085340"/>
            <a:chOff x="0" y="0"/>
            <a:chExt cx="10136940" cy="2780454"/>
          </a:xfrm>
        </p:grpSpPr>
        <p:sp>
          <p:nvSpPr>
            <p:cNvPr name="TextBox 19" id="19"/>
            <p:cNvSpPr txBox="true"/>
            <p:nvPr/>
          </p:nvSpPr>
          <p:spPr>
            <a:xfrm rot="0">
              <a:off x="0" y="822748"/>
              <a:ext cx="10136940" cy="1957705"/>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Banyak nya kerusakan lingkungan yg kurang nya perhatian, laporan masyarakat sering tidak tertangani, membuat kurang nya tranparansi dan partisipasi publik, menyebabkan tidak ada nya kemajuan dalam menangani masalah pencemaran llingkungan</a:t>
              </a:r>
            </a:p>
          </p:txBody>
        </p:sp>
        <p:sp>
          <p:nvSpPr>
            <p:cNvPr name="TextBox 20" id="20"/>
            <p:cNvSpPr txBox="true"/>
            <p:nvPr/>
          </p:nvSpPr>
          <p:spPr>
            <a:xfrm rot="0">
              <a:off x="0" y="-66675"/>
              <a:ext cx="10136940" cy="683048"/>
            </a:xfrm>
            <a:prstGeom prst="rect">
              <a:avLst/>
            </a:prstGeom>
          </p:spPr>
          <p:txBody>
            <a:bodyPr anchor="t" rtlCol="false" tIns="0" lIns="0" bIns="0" rIns="0">
              <a:spAutoFit/>
            </a:bodyPr>
            <a:lstStyle/>
            <a:p>
              <a:pPr algn="l">
                <a:lnSpc>
                  <a:spcPts val="3919"/>
                </a:lnSpc>
              </a:pPr>
              <a:r>
                <a:rPr lang="en-US" sz="2799" b="true">
                  <a:solidFill>
                    <a:srgbClr val="1C1C39"/>
                  </a:solidFill>
                  <a:latin typeface="Helvetica World Bold"/>
                  <a:ea typeface="Helvetica World Bold"/>
                  <a:cs typeface="Helvetica World Bold"/>
                  <a:sym typeface="Helvetica World Bold"/>
                </a:rPr>
                <a:t>Masalah Lingkungan Saat Ini</a:t>
              </a:r>
            </a:p>
          </p:txBody>
        </p:sp>
      </p:grpSp>
      <p:sp>
        <p:nvSpPr>
          <p:cNvPr name="TextBox 21" id="21"/>
          <p:cNvSpPr txBox="true"/>
          <p:nvPr/>
        </p:nvSpPr>
        <p:spPr>
          <a:xfrm rot="0">
            <a:off x="1028700" y="7213438"/>
            <a:ext cx="3658264" cy="944880"/>
          </a:xfrm>
          <a:prstGeom prst="rect">
            <a:avLst/>
          </a:prstGeom>
        </p:spPr>
        <p:txBody>
          <a:bodyPr anchor="t" rtlCol="false" tIns="0" lIns="0" bIns="0" rIns="0">
            <a:spAutoFit/>
          </a:bodyPr>
          <a:lstStyle/>
          <a:p>
            <a:pPr algn="l">
              <a:lnSpc>
                <a:spcPts val="2520"/>
              </a:lnSpc>
            </a:pPr>
            <a:r>
              <a:rPr lang="en-US" sz="1800">
                <a:solidFill>
                  <a:srgbClr val="1C1C39"/>
                </a:solidFill>
                <a:latin typeface="Helvetica World"/>
                <a:ea typeface="Helvetica World"/>
                <a:cs typeface="Helvetica World"/>
                <a:sym typeface="Helvetica World"/>
              </a:rPr>
              <a:t>Lingkungan rusak bukan karena kurang peduli, tapi karena tidak ada sistem yang efektif</a:t>
            </a:r>
          </a:p>
        </p:txBody>
      </p:sp>
      <p:sp>
        <p:nvSpPr>
          <p:cNvPr name="TextBox 22" id="22"/>
          <p:cNvSpPr txBox="true"/>
          <p:nvPr/>
        </p:nvSpPr>
        <p:spPr>
          <a:xfrm rot="0">
            <a:off x="1028700" y="952500"/>
            <a:ext cx="8115300" cy="815340"/>
          </a:xfrm>
          <a:prstGeom prst="rect">
            <a:avLst/>
          </a:prstGeom>
        </p:spPr>
        <p:txBody>
          <a:bodyPr anchor="t" rtlCol="false" tIns="0" lIns="0" bIns="0" rIns="0">
            <a:spAutoFit/>
          </a:bodyPr>
          <a:lstStyle/>
          <a:p>
            <a:pPr algn="l">
              <a:lnSpc>
                <a:spcPts val="6240"/>
              </a:lnSpc>
            </a:pPr>
            <a:r>
              <a:rPr lang="en-US" sz="4800" b="true">
                <a:solidFill>
                  <a:srgbClr val="1C1C39"/>
                </a:solidFill>
                <a:latin typeface="Coco Gothic Bold"/>
                <a:ea typeface="Coco Gothic Bold"/>
                <a:cs typeface="Coco Gothic Bold"/>
                <a:sym typeface="Coco Gothic Bold"/>
              </a:rPr>
              <a:t>Latar Belakang Masalah: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599990" y="345750"/>
            <a:ext cx="3429000" cy="9595499"/>
            <a:chOff x="0" y="0"/>
            <a:chExt cx="847198" cy="2370746"/>
          </a:xfrm>
        </p:grpSpPr>
        <p:sp>
          <p:nvSpPr>
            <p:cNvPr name="Freeform 3" id="3"/>
            <p:cNvSpPr/>
            <p:nvPr/>
          </p:nvSpPr>
          <p:spPr>
            <a:xfrm flipH="false" flipV="false" rot="0">
              <a:off x="0" y="0"/>
              <a:ext cx="847198" cy="2370746"/>
            </a:xfrm>
            <a:custGeom>
              <a:avLst/>
              <a:gdLst/>
              <a:ahLst/>
              <a:cxnLst/>
              <a:rect r="r" b="b" t="t" l="l"/>
              <a:pathLst>
                <a:path h="2370746" w="847198">
                  <a:moveTo>
                    <a:pt x="45156" y="0"/>
                  </a:moveTo>
                  <a:lnTo>
                    <a:pt x="802042" y="0"/>
                  </a:lnTo>
                  <a:cubicBezTo>
                    <a:pt x="826981" y="0"/>
                    <a:pt x="847198" y="20217"/>
                    <a:pt x="847198" y="45156"/>
                  </a:cubicBezTo>
                  <a:lnTo>
                    <a:pt x="847198" y="2325590"/>
                  </a:lnTo>
                  <a:cubicBezTo>
                    <a:pt x="847198" y="2350529"/>
                    <a:pt x="826981" y="2370746"/>
                    <a:pt x="802042" y="2370746"/>
                  </a:cubicBezTo>
                  <a:lnTo>
                    <a:pt x="45156" y="2370746"/>
                  </a:lnTo>
                  <a:cubicBezTo>
                    <a:pt x="20217" y="2370746"/>
                    <a:pt x="0" y="2350529"/>
                    <a:pt x="0" y="2325590"/>
                  </a:cubicBezTo>
                  <a:lnTo>
                    <a:pt x="0" y="45156"/>
                  </a:lnTo>
                  <a:cubicBezTo>
                    <a:pt x="0" y="20217"/>
                    <a:pt x="20217" y="0"/>
                    <a:pt x="45156" y="0"/>
                  </a:cubicBezTo>
                  <a:close/>
                </a:path>
              </a:pathLst>
            </a:custGeom>
            <a:solidFill>
              <a:srgbClr val="4CAF50"/>
            </a:solidFill>
          </p:spPr>
        </p:sp>
        <p:sp>
          <p:nvSpPr>
            <p:cNvPr name="TextBox 4" id="4"/>
            <p:cNvSpPr txBox="true"/>
            <p:nvPr/>
          </p:nvSpPr>
          <p:spPr>
            <a:xfrm>
              <a:off x="0" y="-57150"/>
              <a:ext cx="847198" cy="2427896"/>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5400000">
            <a:off x="10849433" y="2995493"/>
            <a:ext cx="2930114" cy="9595499"/>
            <a:chOff x="0" y="0"/>
            <a:chExt cx="723939" cy="2370746"/>
          </a:xfrm>
        </p:grpSpPr>
        <p:sp>
          <p:nvSpPr>
            <p:cNvPr name="Freeform 6" id="6"/>
            <p:cNvSpPr/>
            <p:nvPr/>
          </p:nvSpPr>
          <p:spPr>
            <a:xfrm flipH="false" flipV="false" rot="0">
              <a:off x="0" y="0"/>
              <a:ext cx="723939" cy="2370746"/>
            </a:xfrm>
            <a:custGeom>
              <a:avLst/>
              <a:gdLst/>
              <a:ahLst/>
              <a:cxnLst/>
              <a:rect r="r" b="b" t="t" l="l"/>
              <a:pathLst>
                <a:path h="2370746" w="723939">
                  <a:moveTo>
                    <a:pt x="52844" y="0"/>
                  </a:moveTo>
                  <a:lnTo>
                    <a:pt x="671095" y="0"/>
                  </a:lnTo>
                  <a:cubicBezTo>
                    <a:pt x="685110" y="0"/>
                    <a:pt x="698551" y="5567"/>
                    <a:pt x="708461" y="15478"/>
                  </a:cubicBezTo>
                  <a:cubicBezTo>
                    <a:pt x="718371" y="25388"/>
                    <a:pt x="723939" y="38829"/>
                    <a:pt x="723939" y="52844"/>
                  </a:cubicBezTo>
                  <a:lnTo>
                    <a:pt x="723939" y="2317902"/>
                  </a:lnTo>
                  <a:cubicBezTo>
                    <a:pt x="723939" y="2347087"/>
                    <a:pt x="700280" y="2370746"/>
                    <a:pt x="671095" y="2370746"/>
                  </a:cubicBezTo>
                  <a:lnTo>
                    <a:pt x="52844" y="2370746"/>
                  </a:lnTo>
                  <a:cubicBezTo>
                    <a:pt x="23659" y="2370746"/>
                    <a:pt x="0" y="2347087"/>
                    <a:pt x="0" y="2317902"/>
                  </a:cubicBezTo>
                  <a:lnTo>
                    <a:pt x="0" y="52844"/>
                  </a:lnTo>
                  <a:cubicBezTo>
                    <a:pt x="0" y="23659"/>
                    <a:pt x="23659" y="0"/>
                    <a:pt x="52844" y="0"/>
                  </a:cubicBezTo>
                  <a:close/>
                </a:path>
              </a:pathLst>
            </a:custGeom>
            <a:solidFill>
              <a:srgbClr val="8BC34A"/>
            </a:solidFill>
          </p:spPr>
        </p:sp>
        <p:sp>
          <p:nvSpPr>
            <p:cNvPr name="TextBox 7" id="7"/>
            <p:cNvSpPr txBox="true"/>
            <p:nvPr/>
          </p:nvSpPr>
          <p:spPr>
            <a:xfrm>
              <a:off x="0" y="-57150"/>
              <a:ext cx="723939" cy="2427896"/>
            </a:xfrm>
            <a:prstGeom prst="rect">
              <a:avLst/>
            </a:prstGeom>
          </p:spPr>
          <p:txBody>
            <a:bodyPr anchor="ctr" rtlCol="false" tIns="50800" lIns="50800" bIns="50800" rIns="50800"/>
            <a:lstStyle/>
            <a:p>
              <a:pPr algn="ctr">
                <a:lnSpc>
                  <a:spcPts val="3360"/>
                </a:lnSpc>
              </a:pPr>
            </a:p>
          </p:txBody>
        </p:sp>
      </p:grpSp>
      <p:sp>
        <p:nvSpPr>
          <p:cNvPr name="AutoShape 8" id="8"/>
          <p:cNvSpPr/>
          <p:nvPr/>
        </p:nvSpPr>
        <p:spPr>
          <a:xfrm flipV="true">
            <a:off x="12324015" y="4114514"/>
            <a:ext cx="0" cy="173973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12324015" y="6836795"/>
            <a:ext cx="0" cy="1739731"/>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2700000">
            <a:off x="-2573006" y="9301408"/>
            <a:ext cx="5624853" cy="2890961"/>
          </a:xfrm>
          <a:custGeom>
            <a:avLst/>
            <a:gdLst/>
            <a:ahLst/>
            <a:cxnLst/>
            <a:rect r="r" b="b" t="t" l="l"/>
            <a:pathLst>
              <a:path h="2890961" w="5624853">
                <a:moveTo>
                  <a:pt x="0" y="0"/>
                </a:moveTo>
                <a:lnTo>
                  <a:pt x="5624853" y="0"/>
                </a:lnTo>
                <a:lnTo>
                  <a:pt x="5624853" y="2890961"/>
                </a:lnTo>
                <a:lnTo>
                  <a:pt x="0" y="2890961"/>
                </a:lnTo>
                <a:lnTo>
                  <a:pt x="0" y="0"/>
                </a:lnTo>
                <a:close/>
              </a:path>
            </a:pathLst>
          </a:custGeom>
          <a:blipFill>
            <a:blip r:embed="rId2">
              <a:extLst>
                <a:ext uri="{96DAC541-7B7A-43D3-8B79-37D633B846F1}">
                  <asvg:svgBlip xmlns:asvg="http://schemas.microsoft.com/office/drawing/2016/SVG/main" r:embed="rId3"/>
                </a:ext>
              </a:extLst>
            </a:blip>
            <a:stretch>
              <a:fillRect l="0" t="-42333" r="-26127" b="0"/>
            </a:stretch>
          </a:blipFill>
        </p:spPr>
      </p:sp>
      <p:sp>
        <p:nvSpPr>
          <p:cNvPr name="Freeform 11" id="11"/>
          <p:cNvSpPr/>
          <p:nvPr/>
        </p:nvSpPr>
        <p:spPr>
          <a:xfrm flipH="false" flipV="false" rot="-9332240">
            <a:off x="14784232" y="-1749654"/>
            <a:ext cx="4950135" cy="4114800"/>
          </a:xfrm>
          <a:custGeom>
            <a:avLst/>
            <a:gdLst/>
            <a:ahLst/>
            <a:cxnLst/>
            <a:rect r="r" b="b" t="t" l="l"/>
            <a:pathLst>
              <a:path h="4114800" w="4950135">
                <a:moveTo>
                  <a:pt x="0" y="0"/>
                </a:moveTo>
                <a:lnTo>
                  <a:pt x="4950136" y="0"/>
                </a:lnTo>
                <a:lnTo>
                  <a:pt x="49501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439518" y="9119861"/>
            <a:ext cx="1657294" cy="613597"/>
          </a:xfrm>
          <a:custGeom>
            <a:avLst/>
            <a:gdLst/>
            <a:ahLst/>
            <a:cxnLst/>
            <a:rect r="r" b="b" t="t" l="l"/>
            <a:pathLst>
              <a:path h="613597" w="1657294">
                <a:moveTo>
                  <a:pt x="0" y="0"/>
                </a:moveTo>
                <a:lnTo>
                  <a:pt x="1657294" y="0"/>
                </a:lnTo>
                <a:lnTo>
                  <a:pt x="1657294" y="613597"/>
                </a:lnTo>
                <a:lnTo>
                  <a:pt x="0" y="613597"/>
                </a:lnTo>
                <a:lnTo>
                  <a:pt x="0" y="0"/>
                </a:lnTo>
                <a:close/>
              </a:path>
            </a:pathLst>
          </a:custGeom>
          <a:blipFill>
            <a:blip r:embed="rId6">
              <a:extLst>
                <a:ext uri="{96DAC541-7B7A-43D3-8B79-37D633B846F1}">
                  <asvg:svgBlip xmlns:asvg="http://schemas.microsoft.com/office/drawing/2016/SVG/main" r:embed="rId7"/>
                </a:ext>
              </a:extLst>
            </a:blip>
            <a:stretch>
              <a:fillRect l="-16456" t="-88726" r="0" b="0"/>
            </a:stretch>
          </a:blipFill>
        </p:spPr>
      </p:sp>
      <p:sp>
        <p:nvSpPr>
          <p:cNvPr name="Freeform 13" id="13"/>
          <p:cNvSpPr/>
          <p:nvPr/>
        </p:nvSpPr>
        <p:spPr>
          <a:xfrm flipH="false" flipV="false" rot="0">
            <a:off x="13047423" y="6945588"/>
            <a:ext cx="588153" cy="716168"/>
          </a:xfrm>
          <a:custGeom>
            <a:avLst/>
            <a:gdLst/>
            <a:ahLst/>
            <a:cxnLst/>
            <a:rect r="r" b="b" t="t" l="l"/>
            <a:pathLst>
              <a:path h="716168" w="588153">
                <a:moveTo>
                  <a:pt x="0" y="0"/>
                </a:moveTo>
                <a:lnTo>
                  <a:pt x="588154" y="0"/>
                </a:lnTo>
                <a:lnTo>
                  <a:pt x="588154" y="716168"/>
                </a:lnTo>
                <a:lnTo>
                  <a:pt x="0" y="7161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true" flipV="false" rot="0">
            <a:off x="8241593" y="6945588"/>
            <a:ext cx="649846" cy="826513"/>
          </a:xfrm>
          <a:custGeom>
            <a:avLst/>
            <a:gdLst/>
            <a:ahLst/>
            <a:cxnLst/>
            <a:rect r="r" b="b" t="t" l="l"/>
            <a:pathLst>
              <a:path h="826513" w="649846">
                <a:moveTo>
                  <a:pt x="649846" y="0"/>
                </a:moveTo>
                <a:lnTo>
                  <a:pt x="0" y="0"/>
                </a:lnTo>
                <a:lnTo>
                  <a:pt x="0" y="826514"/>
                </a:lnTo>
                <a:lnTo>
                  <a:pt x="649846" y="826514"/>
                </a:lnTo>
                <a:lnTo>
                  <a:pt x="64984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true" flipV="true" rot="0">
            <a:off x="-219849" y="-761324"/>
            <a:ext cx="2497099" cy="2138141"/>
          </a:xfrm>
          <a:custGeom>
            <a:avLst/>
            <a:gdLst/>
            <a:ahLst/>
            <a:cxnLst/>
            <a:rect r="r" b="b" t="t" l="l"/>
            <a:pathLst>
              <a:path h="2138141" w="2497099">
                <a:moveTo>
                  <a:pt x="2497098" y="2138141"/>
                </a:moveTo>
                <a:lnTo>
                  <a:pt x="0" y="2138141"/>
                </a:lnTo>
                <a:lnTo>
                  <a:pt x="0" y="0"/>
                </a:lnTo>
                <a:lnTo>
                  <a:pt x="2497098" y="0"/>
                </a:lnTo>
                <a:lnTo>
                  <a:pt x="2497098" y="2138141"/>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6501939" y="9923548"/>
            <a:ext cx="1220602" cy="1646680"/>
          </a:xfrm>
          <a:custGeom>
            <a:avLst/>
            <a:gdLst/>
            <a:ahLst/>
            <a:cxnLst/>
            <a:rect r="r" b="b" t="t" l="l"/>
            <a:pathLst>
              <a:path h="1646680" w="1220602">
                <a:moveTo>
                  <a:pt x="0" y="0"/>
                </a:moveTo>
                <a:lnTo>
                  <a:pt x="1220602" y="0"/>
                </a:lnTo>
                <a:lnTo>
                  <a:pt x="1220602" y="1646680"/>
                </a:lnTo>
                <a:lnTo>
                  <a:pt x="0" y="16466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false" flipV="false" rot="0">
            <a:off x="8256063" y="4314446"/>
            <a:ext cx="518187" cy="858281"/>
          </a:xfrm>
          <a:custGeom>
            <a:avLst/>
            <a:gdLst/>
            <a:ahLst/>
            <a:cxnLst/>
            <a:rect r="r" b="b" t="t" l="l"/>
            <a:pathLst>
              <a:path h="858281" w="518187">
                <a:moveTo>
                  <a:pt x="0" y="0"/>
                </a:moveTo>
                <a:lnTo>
                  <a:pt x="518187" y="0"/>
                </a:lnTo>
                <a:lnTo>
                  <a:pt x="518187" y="858281"/>
                </a:lnTo>
                <a:lnTo>
                  <a:pt x="0" y="85828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2819315" y="4314446"/>
            <a:ext cx="994060" cy="815129"/>
          </a:xfrm>
          <a:custGeom>
            <a:avLst/>
            <a:gdLst/>
            <a:ahLst/>
            <a:cxnLst/>
            <a:rect r="r" b="b" t="t" l="l"/>
            <a:pathLst>
              <a:path h="815129" w="994060">
                <a:moveTo>
                  <a:pt x="0" y="0"/>
                </a:moveTo>
                <a:lnTo>
                  <a:pt x="994060" y="0"/>
                </a:lnTo>
                <a:lnTo>
                  <a:pt x="994060" y="815129"/>
                </a:lnTo>
                <a:lnTo>
                  <a:pt x="0" y="81512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9" id="19"/>
          <p:cNvGrpSpPr/>
          <p:nvPr/>
        </p:nvGrpSpPr>
        <p:grpSpPr>
          <a:xfrm rot="0">
            <a:off x="1028700" y="3045244"/>
            <a:ext cx="5550962" cy="3199765"/>
            <a:chOff x="0" y="0"/>
            <a:chExt cx="7401283" cy="4266354"/>
          </a:xfrm>
        </p:grpSpPr>
        <p:sp>
          <p:nvSpPr>
            <p:cNvPr name="TextBox 20" id="20"/>
            <p:cNvSpPr txBox="true"/>
            <p:nvPr/>
          </p:nvSpPr>
          <p:spPr>
            <a:xfrm rot="0">
              <a:off x="0" y="822748"/>
              <a:ext cx="7401283" cy="3443605"/>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Kami menghadirkan solusi bagi permasalahan ini dengan membuat web dimana para pengguna dapat melaporkan kerusakan lingkungan yang ada di sekitar, dan tentu tidak akan percuma karena setiap laporan yang di terima maka pengguna mendapatkan poin yang bisa di tukar hadiah</a:t>
              </a:r>
            </a:p>
          </p:txBody>
        </p:sp>
        <p:sp>
          <p:nvSpPr>
            <p:cNvPr name="TextBox 21" id="21"/>
            <p:cNvSpPr txBox="true"/>
            <p:nvPr/>
          </p:nvSpPr>
          <p:spPr>
            <a:xfrm rot="0">
              <a:off x="0" y="-66675"/>
              <a:ext cx="7401283" cy="683048"/>
            </a:xfrm>
            <a:prstGeom prst="rect">
              <a:avLst/>
            </a:prstGeom>
          </p:spPr>
          <p:txBody>
            <a:bodyPr anchor="t" rtlCol="false" tIns="0" lIns="0" bIns="0" rIns="0">
              <a:spAutoFit/>
            </a:bodyPr>
            <a:lstStyle/>
            <a:p>
              <a:pPr algn="l">
                <a:lnSpc>
                  <a:spcPts val="3919"/>
                </a:lnSpc>
              </a:pPr>
              <a:r>
                <a:rPr lang="en-US" sz="2799" b="true">
                  <a:solidFill>
                    <a:srgbClr val="1C1C39"/>
                  </a:solidFill>
                  <a:latin typeface="Helvetica World Bold"/>
                  <a:ea typeface="Helvetica World Bold"/>
                  <a:cs typeface="Helvetica World Bold"/>
                  <a:sym typeface="Helvetica World Bold"/>
                </a:rPr>
                <a:t>Solusi</a:t>
              </a:r>
            </a:p>
          </p:txBody>
        </p:sp>
      </p:grpSp>
      <p:sp>
        <p:nvSpPr>
          <p:cNvPr name="TextBox 22" id="22"/>
          <p:cNvSpPr txBox="true"/>
          <p:nvPr/>
        </p:nvSpPr>
        <p:spPr>
          <a:xfrm rot="0">
            <a:off x="1028700" y="952500"/>
            <a:ext cx="7537816" cy="1615440"/>
          </a:xfrm>
          <a:prstGeom prst="rect">
            <a:avLst/>
          </a:prstGeom>
        </p:spPr>
        <p:txBody>
          <a:bodyPr anchor="t" rtlCol="false" tIns="0" lIns="0" bIns="0" rIns="0">
            <a:spAutoFit/>
          </a:bodyPr>
          <a:lstStyle/>
          <a:p>
            <a:pPr algn="l">
              <a:lnSpc>
                <a:spcPts val="6240"/>
              </a:lnSpc>
            </a:pPr>
            <a:r>
              <a:rPr lang="en-US" sz="4800" b="true">
                <a:solidFill>
                  <a:srgbClr val="1C1C39"/>
                </a:solidFill>
                <a:latin typeface="Coco Gothic Bold"/>
                <a:ea typeface="Coco Gothic Bold"/>
                <a:cs typeface="Coco Gothic Bold"/>
                <a:sym typeface="Coco Gothic Bold"/>
              </a:rPr>
              <a:t>EcoWatch Hadir Sebagai Solusi</a:t>
            </a:r>
          </a:p>
        </p:txBody>
      </p:sp>
      <p:sp>
        <p:nvSpPr>
          <p:cNvPr name="TextBox 23" id="23"/>
          <p:cNvSpPr txBox="true"/>
          <p:nvPr/>
        </p:nvSpPr>
        <p:spPr>
          <a:xfrm rot="0">
            <a:off x="9841608" y="2676427"/>
            <a:ext cx="4945764" cy="528955"/>
          </a:xfrm>
          <a:prstGeom prst="rect">
            <a:avLst/>
          </a:prstGeom>
        </p:spPr>
        <p:txBody>
          <a:bodyPr anchor="t" rtlCol="false" tIns="0" lIns="0" bIns="0" rIns="0">
            <a:spAutoFit/>
          </a:bodyPr>
          <a:lstStyle/>
          <a:p>
            <a:pPr algn="ctr">
              <a:lnSpc>
                <a:spcPts val="3919"/>
              </a:lnSpc>
            </a:pPr>
            <a:r>
              <a:rPr lang="en-US" sz="2799" b="true">
                <a:solidFill>
                  <a:srgbClr val="1C1C39"/>
                </a:solidFill>
                <a:latin typeface="Helvetica World Bold"/>
                <a:ea typeface="Helvetica World Bold"/>
                <a:cs typeface="Helvetica World Bold"/>
                <a:sym typeface="Helvetica World Bold"/>
              </a:rPr>
              <a:t>SOLUSI</a:t>
            </a:r>
          </a:p>
        </p:txBody>
      </p:sp>
      <p:grpSp>
        <p:nvGrpSpPr>
          <p:cNvPr name="Group 24" id="24"/>
          <p:cNvGrpSpPr/>
          <p:nvPr/>
        </p:nvGrpSpPr>
        <p:grpSpPr>
          <a:xfrm rot="0">
            <a:off x="9260025" y="4242382"/>
            <a:ext cx="2572113" cy="1798320"/>
            <a:chOff x="0" y="0"/>
            <a:chExt cx="3429484" cy="2397760"/>
          </a:xfrm>
        </p:grpSpPr>
        <p:sp>
          <p:nvSpPr>
            <p:cNvPr name="TextBox 25" id="25"/>
            <p:cNvSpPr txBox="true"/>
            <p:nvPr/>
          </p:nvSpPr>
          <p:spPr>
            <a:xfrm rot="0">
              <a:off x="0" y="734695"/>
              <a:ext cx="3429484" cy="1663065"/>
            </a:xfrm>
            <a:prstGeom prst="rect">
              <a:avLst/>
            </a:prstGeom>
          </p:spPr>
          <p:txBody>
            <a:bodyPr anchor="t" rtlCol="false" tIns="0" lIns="0" bIns="0" rIns="0">
              <a:spAutoFit/>
            </a:bodyPr>
            <a:lstStyle/>
            <a:p>
              <a:pPr algn="l">
                <a:lnSpc>
                  <a:spcPts val="2520"/>
                </a:lnSpc>
              </a:pPr>
              <a:r>
                <a:rPr lang="en-US" sz="1800">
                  <a:solidFill>
                    <a:srgbClr val="FFFFFF"/>
                  </a:solidFill>
                  <a:latin typeface="Helvetica World"/>
                  <a:ea typeface="Helvetica World"/>
                  <a:cs typeface="Helvetica World"/>
                  <a:sym typeface="Helvetica World"/>
                </a:rPr>
                <a:t>Pelaporan berbasi lokasi memudahkan para pengguna, laporan akurat dan relevan</a:t>
              </a:r>
            </a:p>
          </p:txBody>
        </p:sp>
        <p:sp>
          <p:nvSpPr>
            <p:cNvPr name="TextBox 26" id="26"/>
            <p:cNvSpPr txBox="true"/>
            <p:nvPr/>
          </p:nvSpPr>
          <p:spPr>
            <a:xfrm rot="0">
              <a:off x="0" y="-57150"/>
              <a:ext cx="3429484" cy="585470"/>
            </a:xfrm>
            <a:prstGeom prst="rect">
              <a:avLst/>
            </a:prstGeom>
          </p:spPr>
          <p:txBody>
            <a:bodyPr anchor="t" rtlCol="false" tIns="0" lIns="0" bIns="0" rIns="0">
              <a:spAutoFit/>
            </a:bodyPr>
            <a:lstStyle/>
            <a:p>
              <a:pPr algn="l">
                <a:lnSpc>
                  <a:spcPts val="3360"/>
                </a:lnSpc>
              </a:pPr>
              <a:r>
                <a:rPr lang="en-US" sz="2400" b="true">
                  <a:solidFill>
                    <a:srgbClr val="FFFFFF"/>
                  </a:solidFill>
                  <a:latin typeface="Helvetica World Bold"/>
                  <a:ea typeface="Helvetica World Bold"/>
                  <a:cs typeface="Helvetica World Bold"/>
                  <a:sym typeface="Helvetica World Bold"/>
                </a:rPr>
                <a:t>Location Report</a:t>
              </a:r>
            </a:p>
          </p:txBody>
        </p:sp>
      </p:grpSp>
      <p:grpSp>
        <p:nvGrpSpPr>
          <p:cNvPr name="Group 27" id="27"/>
          <p:cNvGrpSpPr/>
          <p:nvPr/>
        </p:nvGrpSpPr>
        <p:grpSpPr>
          <a:xfrm rot="0">
            <a:off x="13975035" y="4242382"/>
            <a:ext cx="2572113" cy="1483995"/>
            <a:chOff x="0" y="0"/>
            <a:chExt cx="3429484" cy="1978660"/>
          </a:xfrm>
        </p:grpSpPr>
        <p:sp>
          <p:nvSpPr>
            <p:cNvPr name="TextBox 28" id="28"/>
            <p:cNvSpPr txBox="true"/>
            <p:nvPr/>
          </p:nvSpPr>
          <p:spPr>
            <a:xfrm rot="0">
              <a:off x="0" y="734695"/>
              <a:ext cx="3429484" cy="1243965"/>
            </a:xfrm>
            <a:prstGeom prst="rect">
              <a:avLst/>
            </a:prstGeom>
          </p:spPr>
          <p:txBody>
            <a:bodyPr anchor="t" rtlCol="false" tIns="0" lIns="0" bIns="0" rIns="0">
              <a:spAutoFit/>
            </a:bodyPr>
            <a:lstStyle/>
            <a:p>
              <a:pPr algn="l">
                <a:lnSpc>
                  <a:spcPts val="2520"/>
                </a:lnSpc>
              </a:pPr>
              <a:r>
                <a:rPr lang="en-US" sz="1800">
                  <a:solidFill>
                    <a:srgbClr val="FFFFFF"/>
                  </a:solidFill>
                  <a:latin typeface="Helvetica World"/>
                  <a:ea typeface="Helvetica World"/>
                  <a:cs typeface="Helvetica World"/>
                  <a:sym typeface="Helvetica World"/>
                </a:rPr>
                <a:t>Semua laporan divisiualisasikan secara jelas, mudah dipantau</a:t>
              </a:r>
            </a:p>
          </p:txBody>
        </p:sp>
        <p:sp>
          <p:nvSpPr>
            <p:cNvPr name="TextBox 29" id="29"/>
            <p:cNvSpPr txBox="true"/>
            <p:nvPr/>
          </p:nvSpPr>
          <p:spPr>
            <a:xfrm rot="0">
              <a:off x="0" y="-57150"/>
              <a:ext cx="3429484" cy="585470"/>
            </a:xfrm>
            <a:prstGeom prst="rect">
              <a:avLst/>
            </a:prstGeom>
          </p:spPr>
          <p:txBody>
            <a:bodyPr anchor="t" rtlCol="false" tIns="0" lIns="0" bIns="0" rIns="0">
              <a:spAutoFit/>
            </a:bodyPr>
            <a:lstStyle/>
            <a:p>
              <a:pPr algn="l">
                <a:lnSpc>
                  <a:spcPts val="3360"/>
                </a:lnSpc>
              </a:pPr>
              <a:r>
                <a:rPr lang="en-US" sz="2400" b="true">
                  <a:solidFill>
                    <a:srgbClr val="FFFFFF"/>
                  </a:solidFill>
                  <a:latin typeface="Helvetica World Bold"/>
                  <a:ea typeface="Helvetica World Bold"/>
                  <a:cs typeface="Helvetica World Bold"/>
                  <a:sym typeface="Helvetica World Bold"/>
                </a:rPr>
                <a:t>interactive map</a:t>
              </a:r>
            </a:p>
          </p:txBody>
        </p:sp>
      </p:grpSp>
      <p:grpSp>
        <p:nvGrpSpPr>
          <p:cNvPr name="Group 30" id="30"/>
          <p:cNvGrpSpPr/>
          <p:nvPr/>
        </p:nvGrpSpPr>
        <p:grpSpPr>
          <a:xfrm rot="0">
            <a:off x="9260025" y="6945588"/>
            <a:ext cx="2572113" cy="1798320"/>
            <a:chOff x="0" y="0"/>
            <a:chExt cx="3429484" cy="2397760"/>
          </a:xfrm>
        </p:grpSpPr>
        <p:sp>
          <p:nvSpPr>
            <p:cNvPr name="TextBox 31" id="31"/>
            <p:cNvSpPr txBox="true"/>
            <p:nvPr/>
          </p:nvSpPr>
          <p:spPr>
            <a:xfrm rot="0">
              <a:off x="0" y="734695"/>
              <a:ext cx="3429484" cy="1663065"/>
            </a:xfrm>
            <a:prstGeom prst="rect">
              <a:avLst/>
            </a:prstGeom>
          </p:spPr>
          <p:txBody>
            <a:bodyPr anchor="t" rtlCol="false" tIns="0" lIns="0" bIns="0" rIns="0">
              <a:spAutoFit/>
            </a:bodyPr>
            <a:lstStyle/>
            <a:p>
              <a:pPr algn="l">
                <a:lnSpc>
                  <a:spcPts val="2520"/>
                </a:lnSpc>
              </a:pPr>
              <a:r>
                <a:rPr lang="en-US" sz="1800">
                  <a:solidFill>
                    <a:srgbClr val="FFFFFF"/>
                  </a:solidFill>
                  <a:latin typeface="Helvetica World"/>
                  <a:ea typeface="Helvetica World"/>
                  <a:cs typeface="Helvetica World"/>
                  <a:sym typeface="Helvetica World"/>
                </a:rPr>
                <a:t>Sistem ini dapat mendorong partisipasi aktif pengguna dalam menjaga lingkungan</a:t>
              </a:r>
            </a:p>
          </p:txBody>
        </p:sp>
        <p:sp>
          <p:nvSpPr>
            <p:cNvPr name="TextBox 32" id="32"/>
            <p:cNvSpPr txBox="true"/>
            <p:nvPr/>
          </p:nvSpPr>
          <p:spPr>
            <a:xfrm rot="0">
              <a:off x="0" y="-57150"/>
              <a:ext cx="3429484" cy="585470"/>
            </a:xfrm>
            <a:prstGeom prst="rect">
              <a:avLst/>
            </a:prstGeom>
          </p:spPr>
          <p:txBody>
            <a:bodyPr anchor="t" rtlCol="false" tIns="0" lIns="0" bIns="0" rIns="0">
              <a:spAutoFit/>
            </a:bodyPr>
            <a:lstStyle/>
            <a:p>
              <a:pPr algn="l">
                <a:lnSpc>
                  <a:spcPts val="3360"/>
                </a:lnSpc>
              </a:pPr>
              <a:r>
                <a:rPr lang="en-US" sz="2400" b="true">
                  <a:solidFill>
                    <a:srgbClr val="FFFFFF"/>
                  </a:solidFill>
                  <a:latin typeface="Helvetica World Bold"/>
                  <a:ea typeface="Helvetica World Bold"/>
                  <a:cs typeface="Helvetica World Bold"/>
                  <a:sym typeface="Helvetica World Bold"/>
                </a:rPr>
                <a:t>Poin &amp; Reward</a:t>
              </a:r>
            </a:p>
          </p:txBody>
        </p:sp>
      </p:grpSp>
      <p:grpSp>
        <p:nvGrpSpPr>
          <p:cNvPr name="Group 33" id="33"/>
          <p:cNvGrpSpPr/>
          <p:nvPr/>
        </p:nvGrpSpPr>
        <p:grpSpPr>
          <a:xfrm rot="0">
            <a:off x="13975035" y="6945588"/>
            <a:ext cx="2572113" cy="1483995"/>
            <a:chOff x="0" y="0"/>
            <a:chExt cx="3429484" cy="1978660"/>
          </a:xfrm>
        </p:grpSpPr>
        <p:sp>
          <p:nvSpPr>
            <p:cNvPr name="TextBox 34" id="34"/>
            <p:cNvSpPr txBox="true"/>
            <p:nvPr/>
          </p:nvSpPr>
          <p:spPr>
            <a:xfrm rot="0">
              <a:off x="0" y="734695"/>
              <a:ext cx="3429484" cy="1243965"/>
            </a:xfrm>
            <a:prstGeom prst="rect">
              <a:avLst/>
            </a:prstGeom>
          </p:spPr>
          <p:txBody>
            <a:bodyPr anchor="t" rtlCol="false" tIns="0" lIns="0" bIns="0" rIns="0">
              <a:spAutoFit/>
            </a:bodyPr>
            <a:lstStyle/>
            <a:p>
              <a:pPr algn="l">
                <a:lnSpc>
                  <a:spcPts val="2520"/>
                </a:lnSpc>
              </a:pPr>
              <a:r>
                <a:rPr lang="en-US" sz="1800">
                  <a:solidFill>
                    <a:srgbClr val="FFFFFF"/>
                  </a:solidFill>
                  <a:latin typeface="Helvetica World"/>
                  <a:ea typeface="Helvetica World"/>
                  <a:cs typeface="Helvetica World"/>
                  <a:sym typeface="Helvetica World"/>
                </a:rPr>
                <a:t>Laporan akan di cek oleh admin,untuk  menghindari laporan fiktif</a:t>
              </a:r>
            </a:p>
          </p:txBody>
        </p:sp>
        <p:sp>
          <p:nvSpPr>
            <p:cNvPr name="TextBox 35" id="35"/>
            <p:cNvSpPr txBox="true"/>
            <p:nvPr/>
          </p:nvSpPr>
          <p:spPr>
            <a:xfrm rot="0">
              <a:off x="0" y="-57150"/>
              <a:ext cx="3429484" cy="585470"/>
            </a:xfrm>
            <a:prstGeom prst="rect">
              <a:avLst/>
            </a:prstGeom>
          </p:spPr>
          <p:txBody>
            <a:bodyPr anchor="t" rtlCol="false" tIns="0" lIns="0" bIns="0" rIns="0">
              <a:spAutoFit/>
            </a:bodyPr>
            <a:lstStyle/>
            <a:p>
              <a:pPr algn="l">
                <a:lnSpc>
                  <a:spcPts val="3360"/>
                </a:lnSpc>
              </a:pPr>
              <a:r>
                <a:rPr lang="en-US" sz="2400" b="true">
                  <a:solidFill>
                    <a:srgbClr val="FFFFFF"/>
                  </a:solidFill>
                  <a:latin typeface="Helvetica World Bold"/>
                  <a:ea typeface="Helvetica World Bold"/>
                  <a:cs typeface="Helvetica World Bold"/>
                  <a:sym typeface="Helvetica World Bold"/>
                </a:rPr>
                <a:t>Report Validation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74456" y="9467850"/>
            <a:ext cx="23581484" cy="6021590"/>
            <a:chOff x="0" y="0"/>
            <a:chExt cx="31441979" cy="8028787"/>
          </a:xfrm>
        </p:grpSpPr>
        <p:sp>
          <p:nvSpPr>
            <p:cNvPr name="Freeform 3" id="3"/>
            <p:cNvSpPr/>
            <p:nvPr/>
          </p:nvSpPr>
          <p:spPr>
            <a:xfrm flipH="false" flipV="false" rot="2700000">
              <a:off x="264491" y="2087086"/>
              <a:ext cx="7499804" cy="3854614"/>
            </a:xfrm>
            <a:custGeom>
              <a:avLst/>
              <a:gdLst/>
              <a:ahLst/>
              <a:cxnLst/>
              <a:rect r="r" b="b" t="t" l="l"/>
              <a:pathLst>
                <a:path h="3854614" w="7499804">
                  <a:moveTo>
                    <a:pt x="0" y="0"/>
                  </a:moveTo>
                  <a:lnTo>
                    <a:pt x="7499805" y="0"/>
                  </a:lnTo>
                  <a:lnTo>
                    <a:pt x="7499805" y="3854614"/>
                  </a:lnTo>
                  <a:lnTo>
                    <a:pt x="0" y="3854614"/>
                  </a:lnTo>
                  <a:lnTo>
                    <a:pt x="0" y="0"/>
                  </a:lnTo>
                  <a:close/>
                </a:path>
              </a:pathLst>
            </a:custGeom>
            <a:blipFill>
              <a:blip r:embed="rId2">
                <a:extLst>
                  <a:ext uri="{96DAC541-7B7A-43D3-8B79-37D633B846F1}">
                    <asvg:svgBlip xmlns:asvg="http://schemas.microsoft.com/office/drawing/2016/SVG/main" r:embed="rId3"/>
                  </a:ext>
                </a:extLst>
              </a:blip>
              <a:stretch>
                <a:fillRect l="0" t="-42333" r="-26127" b="0"/>
              </a:stretch>
            </a:blipFill>
          </p:spPr>
        </p:sp>
        <p:sp>
          <p:nvSpPr>
            <p:cNvPr name="Freeform 4" id="4"/>
            <p:cNvSpPr/>
            <p:nvPr/>
          </p:nvSpPr>
          <p:spPr>
            <a:xfrm flipH="false" flipV="false" rot="-2700000">
              <a:off x="23677684" y="2087086"/>
              <a:ext cx="7499804" cy="3854614"/>
            </a:xfrm>
            <a:custGeom>
              <a:avLst/>
              <a:gdLst/>
              <a:ahLst/>
              <a:cxnLst/>
              <a:rect r="r" b="b" t="t" l="l"/>
              <a:pathLst>
                <a:path h="3854614" w="7499804">
                  <a:moveTo>
                    <a:pt x="0" y="0"/>
                  </a:moveTo>
                  <a:lnTo>
                    <a:pt x="7499804" y="0"/>
                  </a:lnTo>
                  <a:lnTo>
                    <a:pt x="7499804" y="3854614"/>
                  </a:lnTo>
                  <a:lnTo>
                    <a:pt x="0" y="3854614"/>
                  </a:lnTo>
                  <a:lnTo>
                    <a:pt x="0" y="0"/>
                  </a:lnTo>
                  <a:close/>
                </a:path>
              </a:pathLst>
            </a:custGeom>
            <a:blipFill>
              <a:blip r:embed="rId2">
                <a:extLst>
                  <a:ext uri="{96DAC541-7B7A-43D3-8B79-37D633B846F1}">
                    <asvg:svgBlip xmlns:asvg="http://schemas.microsoft.com/office/drawing/2016/SVG/main" r:embed="rId3"/>
                  </a:ext>
                </a:extLst>
              </a:blip>
              <a:stretch>
                <a:fillRect l="0" t="-42333" r="-26127" b="0"/>
              </a:stretch>
            </a:blipFill>
          </p:spPr>
        </p:sp>
      </p:grpSp>
      <p:sp>
        <p:nvSpPr>
          <p:cNvPr name="Freeform 5" id="5"/>
          <p:cNvSpPr/>
          <p:nvPr/>
        </p:nvSpPr>
        <p:spPr>
          <a:xfrm flipH="false" flipV="false" rot="0">
            <a:off x="17259300" y="-306798"/>
            <a:ext cx="1657294" cy="613597"/>
          </a:xfrm>
          <a:custGeom>
            <a:avLst/>
            <a:gdLst/>
            <a:ahLst/>
            <a:cxnLst/>
            <a:rect r="r" b="b" t="t" l="l"/>
            <a:pathLst>
              <a:path h="613597" w="1657294">
                <a:moveTo>
                  <a:pt x="0" y="0"/>
                </a:moveTo>
                <a:lnTo>
                  <a:pt x="1657294" y="0"/>
                </a:lnTo>
                <a:lnTo>
                  <a:pt x="1657294" y="613596"/>
                </a:lnTo>
                <a:lnTo>
                  <a:pt x="0" y="613596"/>
                </a:lnTo>
                <a:lnTo>
                  <a:pt x="0" y="0"/>
                </a:lnTo>
                <a:close/>
              </a:path>
            </a:pathLst>
          </a:custGeom>
          <a:blipFill>
            <a:blip r:embed="rId4">
              <a:extLst>
                <a:ext uri="{96DAC541-7B7A-43D3-8B79-37D633B846F1}">
                  <asvg:svgBlip xmlns:asvg="http://schemas.microsoft.com/office/drawing/2016/SVG/main" r:embed="rId5"/>
                </a:ext>
              </a:extLst>
            </a:blip>
            <a:stretch>
              <a:fillRect l="-16456" t="-88726" r="0" b="0"/>
            </a:stretch>
          </a:blipFill>
        </p:spPr>
      </p:sp>
      <p:sp>
        <p:nvSpPr>
          <p:cNvPr name="Freeform 6" id="6"/>
          <p:cNvSpPr/>
          <p:nvPr/>
        </p:nvSpPr>
        <p:spPr>
          <a:xfrm flipH="false" flipV="false" rot="0">
            <a:off x="-628594" y="-306798"/>
            <a:ext cx="1657294" cy="613597"/>
          </a:xfrm>
          <a:custGeom>
            <a:avLst/>
            <a:gdLst/>
            <a:ahLst/>
            <a:cxnLst/>
            <a:rect r="r" b="b" t="t" l="l"/>
            <a:pathLst>
              <a:path h="613597" w="1657294">
                <a:moveTo>
                  <a:pt x="0" y="0"/>
                </a:moveTo>
                <a:lnTo>
                  <a:pt x="1657294" y="0"/>
                </a:lnTo>
                <a:lnTo>
                  <a:pt x="1657294" y="613596"/>
                </a:lnTo>
                <a:lnTo>
                  <a:pt x="0" y="613596"/>
                </a:lnTo>
                <a:lnTo>
                  <a:pt x="0" y="0"/>
                </a:lnTo>
                <a:close/>
              </a:path>
            </a:pathLst>
          </a:custGeom>
          <a:blipFill>
            <a:blip r:embed="rId4">
              <a:extLst>
                <a:ext uri="{96DAC541-7B7A-43D3-8B79-37D633B846F1}">
                  <asvg:svgBlip xmlns:asvg="http://schemas.microsoft.com/office/drawing/2016/SVG/main" r:embed="rId5"/>
                </a:ext>
              </a:extLst>
            </a:blip>
            <a:stretch>
              <a:fillRect l="-16456" t="-88726" r="0" b="0"/>
            </a:stretch>
          </a:blipFill>
        </p:spPr>
      </p:sp>
      <p:sp>
        <p:nvSpPr>
          <p:cNvPr name="Freeform 7" id="7"/>
          <p:cNvSpPr/>
          <p:nvPr/>
        </p:nvSpPr>
        <p:spPr>
          <a:xfrm flipH="true" flipV="false" rot="0">
            <a:off x="-301199" y="2129198"/>
            <a:ext cx="903567" cy="3089119"/>
          </a:xfrm>
          <a:custGeom>
            <a:avLst/>
            <a:gdLst/>
            <a:ahLst/>
            <a:cxnLst/>
            <a:rect r="r" b="b" t="t" l="l"/>
            <a:pathLst>
              <a:path h="3089119" w="903567">
                <a:moveTo>
                  <a:pt x="903568" y="0"/>
                </a:moveTo>
                <a:lnTo>
                  <a:pt x="0" y="0"/>
                </a:lnTo>
                <a:lnTo>
                  <a:pt x="0" y="3089119"/>
                </a:lnTo>
                <a:lnTo>
                  <a:pt x="903568" y="3089119"/>
                </a:lnTo>
                <a:lnTo>
                  <a:pt x="90356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685631" y="2344860"/>
            <a:ext cx="903567" cy="3089119"/>
          </a:xfrm>
          <a:custGeom>
            <a:avLst/>
            <a:gdLst/>
            <a:ahLst/>
            <a:cxnLst/>
            <a:rect r="r" b="b" t="t" l="l"/>
            <a:pathLst>
              <a:path h="3089119" w="903567">
                <a:moveTo>
                  <a:pt x="0" y="0"/>
                </a:moveTo>
                <a:lnTo>
                  <a:pt x="903568" y="0"/>
                </a:lnTo>
                <a:lnTo>
                  <a:pt x="903568" y="3089119"/>
                </a:lnTo>
                <a:lnTo>
                  <a:pt x="0" y="3089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flipV="true">
            <a:off x="2643070" y="6387176"/>
            <a:ext cx="0" cy="641517"/>
          </a:xfrm>
          <a:prstGeom prst="line">
            <a:avLst/>
          </a:prstGeom>
          <a:ln cap="flat" w="19050">
            <a:solidFill>
              <a:srgbClr val="5B8C5A"/>
            </a:solidFill>
            <a:prstDash val="solid"/>
            <a:headEnd type="none" len="sm" w="sm"/>
            <a:tailEnd type="none" len="sm" w="sm"/>
          </a:ln>
        </p:spPr>
      </p:sp>
      <p:sp>
        <p:nvSpPr>
          <p:cNvPr name="AutoShape 10" id="10"/>
          <p:cNvSpPr/>
          <p:nvPr/>
        </p:nvSpPr>
        <p:spPr>
          <a:xfrm flipV="true">
            <a:off x="5977656" y="6387176"/>
            <a:ext cx="0" cy="641517"/>
          </a:xfrm>
          <a:prstGeom prst="line">
            <a:avLst/>
          </a:prstGeom>
          <a:ln cap="flat" w="19050">
            <a:solidFill>
              <a:srgbClr val="4CAF50"/>
            </a:solidFill>
            <a:prstDash val="solid"/>
            <a:headEnd type="none" len="sm" w="sm"/>
            <a:tailEnd type="none" len="sm" w="sm"/>
          </a:ln>
        </p:spPr>
      </p:sp>
      <p:sp>
        <p:nvSpPr>
          <p:cNvPr name="AutoShape 11" id="11"/>
          <p:cNvSpPr/>
          <p:nvPr/>
        </p:nvSpPr>
        <p:spPr>
          <a:xfrm flipV="true">
            <a:off x="9312242" y="6387176"/>
            <a:ext cx="0" cy="641517"/>
          </a:xfrm>
          <a:prstGeom prst="line">
            <a:avLst/>
          </a:prstGeom>
          <a:ln cap="flat" w="19050">
            <a:solidFill>
              <a:srgbClr val="8BC34A"/>
            </a:solidFill>
            <a:prstDash val="solid"/>
            <a:headEnd type="none" len="sm" w="sm"/>
            <a:tailEnd type="none" len="sm" w="sm"/>
          </a:ln>
        </p:spPr>
      </p:sp>
      <p:sp>
        <p:nvSpPr>
          <p:cNvPr name="Freeform 12" id="12"/>
          <p:cNvSpPr/>
          <p:nvPr/>
        </p:nvSpPr>
        <p:spPr>
          <a:xfrm flipH="false" flipV="false" rot="0">
            <a:off x="3857980" y="4516454"/>
            <a:ext cx="594534" cy="919976"/>
          </a:xfrm>
          <a:custGeom>
            <a:avLst/>
            <a:gdLst/>
            <a:ahLst/>
            <a:cxnLst/>
            <a:rect r="r" b="b" t="t" l="l"/>
            <a:pathLst>
              <a:path h="919976" w="594534">
                <a:moveTo>
                  <a:pt x="0" y="0"/>
                </a:moveTo>
                <a:lnTo>
                  <a:pt x="594534" y="0"/>
                </a:lnTo>
                <a:lnTo>
                  <a:pt x="594534" y="919976"/>
                </a:lnTo>
                <a:lnTo>
                  <a:pt x="0" y="9199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139378" y="3388165"/>
            <a:ext cx="3035983" cy="3176554"/>
            <a:chOff x="0" y="0"/>
            <a:chExt cx="1065228" cy="1114549"/>
          </a:xfrm>
        </p:grpSpPr>
        <p:sp>
          <p:nvSpPr>
            <p:cNvPr name="Freeform 14" id="14"/>
            <p:cNvSpPr/>
            <p:nvPr/>
          </p:nvSpPr>
          <p:spPr>
            <a:xfrm flipH="false" flipV="false" rot="0">
              <a:off x="0" y="0"/>
              <a:ext cx="1065228" cy="1114549"/>
            </a:xfrm>
            <a:custGeom>
              <a:avLst/>
              <a:gdLst/>
              <a:ahLst/>
              <a:cxnLst/>
              <a:rect r="r" b="b" t="t" l="l"/>
              <a:pathLst>
                <a:path h="1114549" w="1065228">
                  <a:moveTo>
                    <a:pt x="51001" y="0"/>
                  </a:moveTo>
                  <a:lnTo>
                    <a:pt x="1014226" y="0"/>
                  </a:lnTo>
                  <a:cubicBezTo>
                    <a:pt x="1027753" y="0"/>
                    <a:pt x="1040725" y="5373"/>
                    <a:pt x="1050290" y="14938"/>
                  </a:cubicBezTo>
                  <a:cubicBezTo>
                    <a:pt x="1059854" y="24502"/>
                    <a:pt x="1065228" y="37475"/>
                    <a:pt x="1065228" y="51001"/>
                  </a:cubicBezTo>
                  <a:lnTo>
                    <a:pt x="1065228" y="1063548"/>
                  </a:lnTo>
                  <a:cubicBezTo>
                    <a:pt x="1065228" y="1077075"/>
                    <a:pt x="1059854" y="1090047"/>
                    <a:pt x="1050290" y="1099611"/>
                  </a:cubicBezTo>
                  <a:cubicBezTo>
                    <a:pt x="1040725" y="1109176"/>
                    <a:pt x="1027753" y="1114549"/>
                    <a:pt x="1014226" y="1114549"/>
                  </a:cubicBezTo>
                  <a:lnTo>
                    <a:pt x="51001" y="1114549"/>
                  </a:lnTo>
                  <a:cubicBezTo>
                    <a:pt x="37475" y="1114549"/>
                    <a:pt x="24502" y="1109176"/>
                    <a:pt x="14938" y="1099611"/>
                  </a:cubicBezTo>
                  <a:cubicBezTo>
                    <a:pt x="5373" y="1090047"/>
                    <a:pt x="0" y="1077075"/>
                    <a:pt x="0" y="1063548"/>
                  </a:cubicBezTo>
                  <a:lnTo>
                    <a:pt x="0" y="51001"/>
                  </a:lnTo>
                  <a:cubicBezTo>
                    <a:pt x="0" y="37475"/>
                    <a:pt x="5373" y="24502"/>
                    <a:pt x="14938" y="14938"/>
                  </a:cubicBezTo>
                  <a:cubicBezTo>
                    <a:pt x="24502" y="5373"/>
                    <a:pt x="37475" y="0"/>
                    <a:pt x="51001" y="0"/>
                  </a:cubicBezTo>
                  <a:close/>
                </a:path>
              </a:pathLst>
            </a:custGeom>
            <a:solidFill>
              <a:srgbClr val="5B8C5A"/>
            </a:solidFill>
          </p:spPr>
        </p:sp>
        <p:sp>
          <p:nvSpPr>
            <p:cNvPr name="TextBox 15" id="15"/>
            <p:cNvSpPr txBox="true"/>
            <p:nvPr/>
          </p:nvSpPr>
          <p:spPr>
            <a:xfrm>
              <a:off x="0" y="-57150"/>
              <a:ext cx="1065228" cy="1171699"/>
            </a:xfrm>
            <a:prstGeom prst="rect">
              <a:avLst/>
            </a:prstGeom>
          </p:spPr>
          <p:txBody>
            <a:bodyPr anchor="ctr" rtlCol="false" tIns="50800" lIns="50800" bIns="50800" rIns="50800"/>
            <a:lstStyle/>
            <a:p>
              <a:pPr algn="ctr">
                <a:lnSpc>
                  <a:spcPts val="3360"/>
                </a:lnSpc>
              </a:pPr>
            </a:p>
          </p:txBody>
        </p:sp>
      </p:grpSp>
      <p:sp>
        <p:nvSpPr>
          <p:cNvPr name="Freeform 16" id="16"/>
          <p:cNvSpPr/>
          <p:nvPr/>
        </p:nvSpPr>
        <p:spPr>
          <a:xfrm flipH="false" flipV="false" rot="0">
            <a:off x="7171116" y="4516454"/>
            <a:ext cx="594534" cy="919976"/>
          </a:xfrm>
          <a:custGeom>
            <a:avLst/>
            <a:gdLst/>
            <a:ahLst/>
            <a:cxnLst/>
            <a:rect r="r" b="b" t="t" l="l"/>
            <a:pathLst>
              <a:path h="919976" w="594534">
                <a:moveTo>
                  <a:pt x="0" y="0"/>
                </a:moveTo>
                <a:lnTo>
                  <a:pt x="594535" y="0"/>
                </a:lnTo>
                <a:lnTo>
                  <a:pt x="594535" y="919976"/>
                </a:lnTo>
                <a:lnTo>
                  <a:pt x="0" y="9199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4452514" y="3388165"/>
            <a:ext cx="3035983" cy="3176554"/>
            <a:chOff x="0" y="0"/>
            <a:chExt cx="1065228" cy="1114549"/>
          </a:xfrm>
        </p:grpSpPr>
        <p:sp>
          <p:nvSpPr>
            <p:cNvPr name="Freeform 18" id="18"/>
            <p:cNvSpPr/>
            <p:nvPr/>
          </p:nvSpPr>
          <p:spPr>
            <a:xfrm flipH="false" flipV="false" rot="0">
              <a:off x="0" y="0"/>
              <a:ext cx="1065228" cy="1114549"/>
            </a:xfrm>
            <a:custGeom>
              <a:avLst/>
              <a:gdLst/>
              <a:ahLst/>
              <a:cxnLst/>
              <a:rect r="r" b="b" t="t" l="l"/>
              <a:pathLst>
                <a:path h="1114549" w="1065228">
                  <a:moveTo>
                    <a:pt x="51001" y="0"/>
                  </a:moveTo>
                  <a:lnTo>
                    <a:pt x="1014226" y="0"/>
                  </a:lnTo>
                  <a:cubicBezTo>
                    <a:pt x="1027753" y="0"/>
                    <a:pt x="1040725" y="5373"/>
                    <a:pt x="1050290" y="14938"/>
                  </a:cubicBezTo>
                  <a:cubicBezTo>
                    <a:pt x="1059854" y="24502"/>
                    <a:pt x="1065228" y="37475"/>
                    <a:pt x="1065228" y="51001"/>
                  </a:cubicBezTo>
                  <a:lnTo>
                    <a:pt x="1065228" y="1063548"/>
                  </a:lnTo>
                  <a:cubicBezTo>
                    <a:pt x="1065228" y="1077075"/>
                    <a:pt x="1059854" y="1090047"/>
                    <a:pt x="1050290" y="1099611"/>
                  </a:cubicBezTo>
                  <a:cubicBezTo>
                    <a:pt x="1040725" y="1109176"/>
                    <a:pt x="1027753" y="1114549"/>
                    <a:pt x="1014226" y="1114549"/>
                  </a:cubicBezTo>
                  <a:lnTo>
                    <a:pt x="51001" y="1114549"/>
                  </a:lnTo>
                  <a:cubicBezTo>
                    <a:pt x="37475" y="1114549"/>
                    <a:pt x="24502" y="1109176"/>
                    <a:pt x="14938" y="1099611"/>
                  </a:cubicBezTo>
                  <a:cubicBezTo>
                    <a:pt x="5373" y="1090047"/>
                    <a:pt x="0" y="1077075"/>
                    <a:pt x="0" y="1063548"/>
                  </a:cubicBezTo>
                  <a:lnTo>
                    <a:pt x="0" y="51001"/>
                  </a:lnTo>
                  <a:cubicBezTo>
                    <a:pt x="0" y="37475"/>
                    <a:pt x="5373" y="24502"/>
                    <a:pt x="14938" y="14938"/>
                  </a:cubicBezTo>
                  <a:cubicBezTo>
                    <a:pt x="24502" y="5373"/>
                    <a:pt x="37475" y="0"/>
                    <a:pt x="51001" y="0"/>
                  </a:cubicBezTo>
                  <a:close/>
                </a:path>
              </a:pathLst>
            </a:custGeom>
            <a:solidFill>
              <a:srgbClr val="4CAF50"/>
            </a:solidFill>
          </p:spPr>
        </p:sp>
        <p:sp>
          <p:nvSpPr>
            <p:cNvPr name="TextBox 19" id="19"/>
            <p:cNvSpPr txBox="true"/>
            <p:nvPr/>
          </p:nvSpPr>
          <p:spPr>
            <a:xfrm>
              <a:off x="0" y="-57150"/>
              <a:ext cx="1065228" cy="1171699"/>
            </a:xfrm>
            <a:prstGeom prst="rect">
              <a:avLst/>
            </a:prstGeom>
          </p:spPr>
          <p:txBody>
            <a:bodyPr anchor="ctr" rtlCol="false" tIns="50800" lIns="50800" bIns="50800" rIns="50800"/>
            <a:lstStyle/>
            <a:p>
              <a:pPr algn="ctr">
                <a:lnSpc>
                  <a:spcPts val="3360"/>
                </a:lnSpc>
              </a:pPr>
            </a:p>
          </p:txBody>
        </p:sp>
      </p:grpSp>
      <p:grpSp>
        <p:nvGrpSpPr>
          <p:cNvPr name="Group 20" id="20"/>
          <p:cNvGrpSpPr/>
          <p:nvPr/>
        </p:nvGrpSpPr>
        <p:grpSpPr>
          <a:xfrm rot="0">
            <a:off x="7765651" y="3388165"/>
            <a:ext cx="3035983" cy="3176554"/>
            <a:chOff x="0" y="0"/>
            <a:chExt cx="1065228" cy="1114549"/>
          </a:xfrm>
        </p:grpSpPr>
        <p:sp>
          <p:nvSpPr>
            <p:cNvPr name="Freeform 21" id="21"/>
            <p:cNvSpPr/>
            <p:nvPr/>
          </p:nvSpPr>
          <p:spPr>
            <a:xfrm flipH="false" flipV="false" rot="0">
              <a:off x="0" y="0"/>
              <a:ext cx="1065228" cy="1114549"/>
            </a:xfrm>
            <a:custGeom>
              <a:avLst/>
              <a:gdLst/>
              <a:ahLst/>
              <a:cxnLst/>
              <a:rect r="r" b="b" t="t" l="l"/>
              <a:pathLst>
                <a:path h="1114549" w="1065228">
                  <a:moveTo>
                    <a:pt x="51001" y="0"/>
                  </a:moveTo>
                  <a:lnTo>
                    <a:pt x="1014226" y="0"/>
                  </a:lnTo>
                  <a:cubicBezTo>
                    <a:pt x="1027753" y="0"/>
                    <a:pt x="1040725" y="5373"/>
                    <a:pt x="1050290" y="14938"/>
                  </a:cubicBezTo>
                  <a:cubicBezTo>
                    <a:pt x="1059854" y="24502"/>
                    <a:pt x="1065228" y="37475"/>
                    <a:pt x="1065228" y="51001"/>
                  </a:cubicBezTo>
                  <a:lnTo>
                    <a:pt x="1065228" y="1063548"/>
                  </a:lnTo>
                  <a:cubicBezTo>
                    <a:pt x="1065228" y="1077075"/>
                    <a:pt x="1059854" y="1090047"/>
                    <a:pt x="1050290" y="1099611"/>
                  </a:cubicBezTo>
                  <a:cubicBezTo>
                    <a:pt x="1040725" y="1109176"/>
                    <a:pt x="1027753" y="1114549"/>
                    <a:pt x="1014226" y="1114549"/>
                  </a:cubicBezTo>
                  <a:lnTo>
                    <a:pt x="51001" y="1114549"/>
                  </a:lnTo>
                  <a:cubicBezTo>
                    <a:pt x="37475" y="1114549"/>
                    <a:pt x="24502" y="1109176"/>
                    <a:pt x="14938" y="1099611"/>
                  </a:cubicBezTo>
                  <a:cubicBezTo>
                    <a:pt x="5373" y="1090047"/>
                    <a:pt x="0" y="1077075"/>
                    <a:pt x="0" y="1063548"/>
                  </a:cubicBezTo>
                  <a:lnTo>
                    <a:pt x="0" y="51001"/>
                  </a:lnTo>
                  <a:cubicBezTo>
                    <a:pt x="0" y="37475"/>
                    <a:pt x="5373" y="24502"/>
                    <a:pt x="14938" y="14938"/>
                  </a:cubicBezTo>
                  <a:cubicBezTo>
                    <a:pt x="24502" y="5373"/>
                    <a:pt x="37475" y="0"/>
                    <a:pt x="51001" y="0"/>
                  </a:cubicBezTo>
                  <a:close/>
                </a:path>
              </a:pathLst>
            </a:custGeom>
            <a:solidFill>
              <a:srgbClr val="8BC34A"/>
            </a:solidFill>
          </p:spPr>
        </p:sp>
        <p:sp>
          <p:nvSpPr>
            <p:cNvPr name="TextBox 22" id="22"/>
            <p:cNvSpPr txBox="true"/>
            <p:nvPr/>
          </p:nvSpPr>
          <p:spPr>
            <a:xfrm>
              <a:off x="0" y="-57150"/>
              <a:ext cx="1065228" cy="1171699"/>
            </a:xfrm>
            <a:prstGeom prst="rect">
              <a:avLst/>
            </a:prstGeom>
          </p:spPr>
          <p:txBody>
            <a:bodyPr anchor="ctr" rtlCol="false" tIns="50800" lIns="50800" bIns="50800" rIns="50800"/>
            <a:lstStyle/>
            <a:p>
              <a:pPr algn="ctr">
                <a:lnSpc>
                  <a:spcPts val="3360"/>
                </a:lnSpc>
              </a:pPr>
            </a:p>
          </p:txBody>
        </p:sp>
      </p:grpSp>
      <p:sp>
        <p:nvSpPr>
          <p:cNvPr name="Freeform 23" id="23"/>
          <p:cNvSpPr/>
          <p:nvPr/>
        </p:nvSpPr>
        <p:spPr>
          <a:xfrm flipH="false" flipV="false" rot="0">
            <a:off x="1139378" y="7151911"/>
            <a:ext cx="9662257" cy="24156"/>
          </a:xfrm>
          <a:custGeom>
            <a:avLst/>
            <a:gdLst/>
            <a:ahLst/>
            <a:cxnLst/>
            <a:rect r="r" b="b" t="t" l="l"/>
            <a:pathLst>
              <a:path h="24156" w="9662257">
                <a:moveTo>
                  <a:pt x="0" y="0"/>
                </a:moveTo>
                <a:lnTo>
                  <a:pt x="9662256" y="0"/>
                </a:lnTo>
                <a:lnTo>
                  <a:pt x="9662256" y="24156"/>
                </a:lnTo>
                <a:lnTo>
                  <a:pt x="0" y="241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4" id="24"/>
          <p:cNvGrpSpPr/>
          <p:nvPr/>
        </p:nvGrpSpPr>
        <p:grpSpPr>
          <a:xfrm rot="0">
            <a:off x="1832164" y="6913230"/>
            <a:ext cx="1621812" cy="525674"/>
            <a:chOff x="0" y="0"/>
            <a:chExt cx="255856" cy="82930"/>
          </a:xfrm>
        </p:grpSpPr>
        <p:sp>
          <p:nvSpPr>
            <p:cNvPr name="Freeform 25" id="25"/>
            <p:cNvSpPr/>
            <p:nvPr/>
          </p:nvSpPr>
          <p:spPr>
            <a:xfrm flipH="false" flipV="false" rot="0">
              <a:off x="0" y="0"/>
              <a:ext cx="255856" cy="82930"/>
            </a:xfrm>
            <a:custGeom>
              <a:avLst/>
              <a:gdLst/>
              <a:ahLst/>
              <a:cxnLst/>
              <a:rect r="r" b="b" t="t" l="l"/>
              <a:pathLst>
                <a:path h="82930" w="255856">
                  <a:moveTo>
                    <a:pt x="41465" y="0"/>
                  </a:moveTo>
                  <a:lnTo>
                    <a:pt x="214391" y="0"/>
                  </a:lnTo>
                  <a:cubicBezTo>
                    <a:pt x="237292" y="0"/>
                    <a:pt x="255856" y="18565"/>
                    <a:pt x="255856" y="41465"/>
                  </a:cubicBezTo>
                  <a:lnTo>
                    <a:pt x="255856" y="41465"/>
                  </a:lnTo>
                  <a:cubicBezTo>
                    <a:pt x="255856" y="52462"/>
                    <a:pt x="251487" y="63009"/>
                    <a:pt x="243711" y="70785"/>
                  </a:cubicBezTo>
                  <a:cubicBezTo>
                    <a:pt x="235935" y="78561"/>
                    <a:pt x="225388" y="82930"/>
                    <a:pt x="214391" y="82930"/>
                  </a:cubicBezTo>
                  <a:lnTo>
                    <a:pt x="41465" y="82930"/>
                  </a:lnTo>
                  <a:cubicBezTo>
                    <a:pt x="30468" y="82930"/>
                    <a:pt x="19921" y="78561"/>
                    <a:pt x="12145" y="70785"/>
                  </a:cubicBezTo>
                  <a:cubicBezTo>
                    <a:pt x="4369" y="63009"/>
                    <a:pt x="0" y="52462"/>
                    <a:pt x="0" y="41465"/>
                  </a:cubicBezTo>
                  <a:lnTo>
                    <a:pt x="0" y="41465"/>
                  </a:lnTo>
                  <a:cubicBezTo>
                    <a:pt x="0" y="30468"/>
                    <a:pt x="4369" y="19921"/>
                    <a:pt x="12145" y="12145"/>
                  </a:cubicBezTo>
                  <a:cubicBezTo>
                    <a:pt x="19921" y="4369"/>
                    <a:pt x="30468" y="0"/>
                    <a:pt x="41465" y="0"/>
                  </a:cubicBezTo>
                  <a:close/>
                </a:path>
              </a:pathLst>
            </a:custGeom>
            <a:solidFill>
              <a:srgbClr val="5B8C5A"/>
            </a:solidFill>
          </p:spPr>
        </p:sp>
        <p:sp>
          <p:nvSpPr>
            <p:cNvPr name="TextBox 26" id="26"/>
            <p:cNvSpPr txBox="true"/>
            <p:nvPr/>
          </p:nvSpPr>
          <p:spPr>
            <a:xfrm>
              <a:off x="0" y="-47625"/>
              <a:ext cx="255856" cy="130555"/>
            </a:xfrm>
            <a:prstGeom prst="rect">
              <a:avLst/>
            </a:prstGeom>
          </p:spPr>
          <p:txBody>
            <a:bodyPr anchor="ctr" rtlCol="false" tIns="0" lIns="0" bIns="0" rIns="0"/>
            <a:lstStyle/>
            <a:p>
              <a:pPr algn="ctr">
                <a:lnSpc>
                  <a:spcPts val="2520"/>
                </a:lnSpc>
              </a:pPr>
              <a:r>
                <a:rPr lang="en-US" b="true" sz="1800" spc="89">
                  <a:solidFill>
                    <a:srgbClr val="FFFFFF"/>
                  </a:solidFill>
                  <a:latin typeface="Helvetica World Bold"/>
                  <a:ea typeface="Helvetica World Bold"/>
                  <a:cs typeface="Helvetica World Bold"/>
                  <a:sym typeface="Helvetica World Bold"/>
                </a:rPr>
                <a:t>PHASE 1</a:t>
              </a:r>
            </a:p>
          </p:txBody>
        </p:sp>
      </p:grpSp>
      <p:grpSp>
        <p:nvGrpSpPr>
          <p:cNvPr name="Group 27" id="27"/>
          <p:cNvGrpSpPr/>
          <p:nvPr/>
        </p:nvGrpSpPr>
        <p:grpSpPr>
          <a:xfrm rot="0">
            <a:off x="5166750" y="6913230"/>
            <a:ext cx="1621812" cy="525674"/>
            <a:chOff x="0" y="0"/>
            <a:chExt cx="255856" cy="82930"/>
          </a:xfrm>
        </p:grpSpPr>
        <p:sp>
          <p:nvSpPr>
            <p:cNvPr name="Freeform 28" id="28"/>
            <p:cNvSpPr/>
            <p:nvPr/>
          </p:nvSpPr>
          <p:spPr>
            <a:xfrm flipH="false" flipV="false" rot="0">
              <a:off x="0" y="0"/>
              <a:ext cx="255856" cy="82930"/>
            </a:xfrm>
            <a:custGeom>
              <a:avLst/>
              <a:gdLst/>
              <a:ahLst/>
              <a:cxnLst/>
              <a:rect r="r" b="b" t="t" l="l"/>
              <a:pathLst>
                <a:path h="82930" w="255856">
                  <a:moveTo>
                    <a:pt x="41465" y="0"/>
                  </a:moveTo>
                  <a:lnTo>
                    <a:pt x="214391" y="0"/>
                  </a:lnTo>
                  <a:cubicBezTo>
                    <a:pt x="237292" y="0"/>
                    <a:pt x="255856" y="18565"/>
                    <a:pt x="255856" y="41465"/>
                  </a:cubicBezTo>
                  <a:lnTo>
                    <a:pt x="255856" y="41465"/>
                  </a:lnTo>
                  <a:cubicBezTo>
                    <a:pt x="255856" y="52462"/>
                    <a:pt x="251487" y="63009"/>
                    <a:pt x="243711" y="70785"/>
                  </a:cubicBezTo>
                  <a:cubicBezTo>
                    <a:pt x="235935" y="78561"/>
                    <a:pt x="225388" y="82930"/>
                    <a:pt x="214391" y="82930"/>
                  </a:cubicBezTo>
                  <a:lnTo>
                    <a:pt x="41465" y="82930"/>
                  </a:lnTo>
                  <a:cubicBezTo>
                    <a:pt x="30468" y="82930"/>
                    <a:pt x="19921" y="78561"/>
                    <a:pt x="12145" y="70785"/>
                  </a:cubicBezTo>
                  <a:cubicBezTo>
                    <a:pt x="4369" y="63009"/>
                    <a:pt x="0" y="52462"/>
                    <a:pt x="0" y="41465"/>
                  </a:cubicBezTo>
                  <a:lnTo>
                    <a:pt x="0" y="41465"/>
                  </a:lnTo>
                  <a:cubicBezTo>
                    <a:pt x="0" y="30468"/>
                    <a:pt x="4369" y="19921"/>
                    <a:pt x="12145" y="12145"/>
                  </a:cubicBezTo>
                  <a:cubicBezTo>
                    <a:pt x="19921" y="4369"/>
                    <a:pt x="30468" y="0"/>
                    <a:pt x="41465" y="0"/>
                  </a:cubicBezTo>
                  <a:close/>
                </a:path>
              </a:pathLst>
            </a:custGeom>
            <a:solidFill>
              <a:srgbClr val="4CAF50"/>
            </a:solidFill>
          </p:spPr>
        </p:sp>
        <p:sp>
          <p:nvSpPr>
            <p:cNvPr name="TextBox 29" id="29"/>
            <p:cNvSpPr txBox="true"/>
            <p:nvPr/>
          </p:nvSpPr>
          <p:spPr>
            <a:xfrm>
              <a:off x="0" y="-47625"/>
              <a:ext cx="255856" cy="130555"/>
            </a:xfrm>
            <a:prstGeom prst="rect">
              <a:avLst/>
            </a:prstGeom>
          </p:spPr>
          <p:txBody>
            <a:bodyPr anchor="ctr" rtlCol="false" tIns="0" lIns="0" bIns="0" rIns="0"/>
            <a:lstStyle/>
            <a:p>
              <a:pPr algn="ctr">
                <a:lnSpc>
                  <a:spcPts val="2520"/>
                </a:lnSpc>
              </a:pPr>
              <a:r>
                <a:rPr lang="en-US" b="true" sz="1800" spc="89">
                  <a:solidFill>
                    <a:srgbClr val="FFFFFF"/>
                  </a:solidFill>
                  <a:latin typeface="Helvetica World Bold"/>
                  <a:ea typeface="Helvetica World Bold"/>
                  <a:cs typeface="Helvetica World Bold"/>
                  <a:sym typeface="Helvetica World Bold"/>
                </a:rPr>
                <a:t>PHASE 2</a:t>
              </a:r>
            </a:p>
          </p:txBody>
        </p:sp>
      </p:grpSp>
      <p:grpSp>
        <p:nvGrpSpPr>
          <p:cNvPr name="Group 30" id="30"/>
          <p:cNvGrpSpPr/>
          <p:nvPr/>
        </p:nvGrpSpPr>
        <p:grpSpPr>
          <a:xfrm rot="0">
            <a:off x="8501336" y="6913230"/>
            <a:ext cx="1621812" cy="525674"/>
            <a:chOff x="0" y="0"/>
            <a:chExt cx="255856" cy="82930"/>
          </a:xfrm>
        </p:grpSpPr>
        <p:sp>
          <p:nvSpPr>
            <p:cNvPr name="Freeform 31" id="31"/>
            <p:cNvSpPr/>
            <p:nvPr/>
          </p:nvSpPr>
          <p:spPr>
            <a:xfrm flipH="false" flipV="false" rot="0">
              <a:off x="0" y="0"/>
              <a:ext cx="255856" cy="82930"/>
            </a:xfrm>
            <a:custGeom>
              <a:avLst/>
              <a:gdLst/>
              <a:ahLst/>
              <a:cxnLst/>
              <a:rect r="r" b="b" t="t" l="l"/>
              <a:pathLst>
                <a:path h="82930" w="255856">
                  <a:moveTo>
                    <a:pt x="41465" y="0"/>
                  </a:moveTo>
                  <a:lnTo>
                    <a:pt x="214391" y="0"/>
                  </a:lnTo>
                  <a:cubicBezTo>
                    <a:pt x="237292" y="0"/>
                    <a:pt x="255856" y="18565"/>
                    <a:pt x="255856" y="41465"/>
                  </a:cubicBezTo>
                  <a:lnTo>
                    <a:pt x="255856" y="41465"/>
                  </a:lnTo>
                  <a:cubicBezTo>
                    <a:pt x="255856" y="52462"/>
                    <a:pt x="251487" y="63009"/>
                    <a:pt x="243711" y="70785"/>
                  </a:cubicBezTo>
                  <a:cubicBezTo>
                    <a:pt x="235935" y="78561"/>
                    <a:pt x="225388" y="82930"/>
                    <a:pt x="214391" y="82930"/>
                  </a:cubicBezTo>
                  <a:lnTo>
                    <a:pt x="41465" y="82930"/>
                  </a:lnTo>
                  <a:cubicBezTo>
                    <a:pt x="30468" y="82930"/>
                    <a:pt x="19921" y="78561"/>
                    <a:pt x="12145" y="70785"/>
                  </a:cubicBezTo>
                  <a:cubicBezTo>
                    <a:pt x="4369" y="63009"/>
                    <a:pt x="0" y="52462"/>
                    <a:pt x="0" y="41465"/>
                  </a:cubicBezTo>
                  <a:lnTo>
                    <a:pt x="0" y="41465"/>
                  </a:lnTo>
                  <a:cubicBezTo>
                    <a:pt x="0" y="30468"/>
                    <a:pt x="4369" y="19921"/>
                    <a:pt x="12145" y="12145"/>
                  </a:cubicBezTo>
                  <a:cubicBezTo>
                    <a:pt x="19921" y="4369"/>
                    <a:pt x="30468" y="0"/>
                    <a:pt x="41465" y="0"/>
                  </a:cubicBezTo>
                  <a:close/>
                </a:path>
              </a:pathLst>
            </a:custGeom>
            <a:solidFill>
              <a:srgbClr val="8BC34A"/>
            </a:solidFill>
          </p:spPr>
        </p:sp>
        <p:sp>
          <p:nvSpPr>
            <p:cNvPr name="TextBox 32" id="32"/>
            <p:cNvSpPr txBox="true"/>
            <p:nvPr/>
          </p:nvSpPr>
          <p:spPr>
            <a:xfrm>
              <a:off x="0" y="-47625"/>
              <a:ext cx="255856" cy="130555"/>
            </a:xfrm>
            <a:prstGeom prst="rect">
              <a:avLst/>
            </a:prstGeom>
          </p:spPr>
          <p:txBody>
            <a:bodyPr anchor="ctr" rtlCol="false" tIns="0" lIns="0" bIns="0" rIns="0"/>
            <a:lstStyle/>
            <a:p>
              <a:pPr algn="ctr">
                <a:lnSpc>
                  <a:spcPts val="2520"/>
                </a:lnSpc>
              </a:pPr>
              <a:r>
                <a:rPr lang="en-US" b="true" sz="1800" spc="89">
                  <a:solidFill>
                    <a:srgbClr val="FFFFFF"/>
                  </a:solidFill>
                  <a:latin typeface="Helvetica World Bold"/>
                  <a:ea typeface="Helvetica World Bold"/>
                  <a:cs typeface="Helvetica World Bold"/>
                  <a:sym typeface="Helvetica World Bold"/>
                </a:rPr>
                <a:t>PHASE 3</a:t>
              </a:r>
            </a:p>
          </p:txBody>
        </p:sp>
      </p:grpSp>
      <p:sp>
        <p:nvSpPr>
          <p:cNvPr name="TextBox 33" id="33"/>
          <p:cNvSpPr txBox="true"/>
          <p:nvPr/>
        </p:nvSpPr>
        <p:spPr>
          <a:xfrm rot="0">
            <a:off x="8038222" y="5387460"/>
            <a:ext cx="2490841" cy="702089"/>
          </a:xfrm>
          <a:prstGeom prst="rect">
            <a:avLst/>
          </a:prstGeom>
        </p:spPr>
        <p:txBody>
          <a:bodyPr anchor="t" rtlCol="false" tIns="0" lIns="0" bIns="0" rIns="0">
            <a:spAutoFit/>
          </a:bodyPr>
          <a:lstStyle/>
          <a:p>
            <a:pPr algn="ctr">
              <a:lnSpc>
                <a:spcPts val="1891"/>
              </a:lnSpc>
            </a:pPr>
            <a:r>
              <a:rPr lang="en-US" sz="1351">
                <a:solidFill>
                  <a:srgbClr val="FFFFFF"/>
                </a:solidFill>
                <a:latin typeface="Helvetica World"/>
                <a:ea typeface="Helvetica World"/>
                <a:cs typeface="Helvetica World"/>
                <a:sym typeface="Helvetica World"/>
              </a:rPr>
              <a:t>Setiap laporan akan diverifikasi oleh admin untuk memastikan keaslian dan kelayakan data.</a:t>
            </a:r>
          </a:p>
        </p:txBody>
      </p:sp>
      <p:sp>
        <p:nvSpPr>
          <p:cNvPr name="TextBox 34" id="34"/>
          <p:cNvSpPr txBox="true"/>
          <p:nvPr/>
        </p:nvSpPr>
        <p:spPr>
          <a:xfrm rot="0">
            <a:off x="8038222" y="4584789"/>
            <a:ext cx="2490841" cy="688250"/>
          </a:xfrm>
          <a:prstGeom prst="rect">
            <a:avLst/>
          </a:prstGeom>
        </p:spPr>
        <p:txBody>
          <a:bodyPr anchor="t" rtlCol="false" tIns="0" lIns="0" bIns="0" rIns="0">
            <a:spAutoFit/>
          </a:bodyPr>
          <a:lstStyle/>
          <a:p>
            <a:pPr algn="ctr">
              <a:lnSpc>
                <a:spcPts val="2522"/>
              </a:lnSpc>
            </a:pPr>
            <a:r>
              <a:rPr lang="en-US" sz="1801" b="true">
                <a:solidFill>
                  <a:srgbClr val="FFFFFF"/>
                </a:solidFill>
                <a:latin typeface="Helvetica World Bold"/>
                <a:ea typeface="Helvetica World Bold"/>
                <a:cs typeface="Helvetica World Bold"/>
                <a:sym typeface="Helvetica World Bold"/>
              </a:rPr>
              <a:t>Admin verifikasi Laporan</a:t>
            </a:r>
          </a:p>
        </p:txBody>
      </p:sp>
      <p:sp>
        <p:nvSpPr>
          <p:cNvPr name="AutoShape 35" id="35"/>
          <p:cNvSpPr/>
          <p:nvPr/>
        </p:nvSpPr>
        <p:spPr>
          <a:xfrm flipV="true">
            <a:off x="9269343" y="6377933"/>
            <a:ext cx="0" cy="641517"/>
          </a:xfrm>
          <a:prstGeom prst="line">
            <a:avLst/>
          </a:prstGeom>
          <a:ln cap="flat" w="19050">
            <a:solidFill>
              <a:srgbClr val="5B8C5A"/>
            </a:solidFill>
            <a:prstDash val="solid"/>
            <a:headEnd type="none" len="sm" w="sm"/>
            <a:tailEnd type="none" len="sm" w="sm"/>
          </a:ln>
        </p:spPr>
      </p:sp>
      <p:sp>
        <p:nvSpPr>
          <p:cNvPr name="AutoShape 36" id="36"/>
          <p:cNvSpPr/>
          <p:nvPr/>
        </p:nvSpPr>
        <p:spPr>
          <a:xfrm flipV="true">
            <a:off x="12603929" y="6377933"/>
            <a:ext cx="0" cy="641517"/>
          </a:xfrm>
          <a:prstGeom prst="line">
            <a:avLst/>
          </a:prstGeom>
          <a:ln cap="flat" w="19050">
            <a:solidFill>
              <a:srgbClr val="4CAF50"/>
            </a:solidFill>
            <a:prstDash val="solid"/>
            <a:headEnd type="none" len="sm" w="sm"/>
            <a:tailEnd type="none" len="sm" w="sm"/>
          </a:ln>
        </p:spPr>
      </p:sp>
      <p:sp>
        <p:nvSpPr>
          <p:cNvPr name="AutoShape 37" id="37"/>
          <p:cNvSpPr/>
          <p:nvPr/>
        </p:nvSpPr>
        <p:spPr>
          <a:xfrm flipV="true">
            <a:off x="15938515" y="6377933"/>
            <a:ext cx="0" cy="641517"/>
          </a:xfrm>
          <a:prstGeom prst="line">
            <a:avLst/>
          </a:prstGeom>
          <a:ln cap="flat" w="19050">
            <a:solidFill>
              <a:srgbClr val="8BC34A"/>
            </a:solidFill>
            <a:prstDash val="solid"/>
            <a:headEnd type="none" len="sm" w="sm"/>
            <a:tailEnd type="none" len="sm" w="sm"/>
          </a:ln>
        </p:spPr>
      </p:sp>
      <p:sp>
        <p:nvSpPr>
          <p:cNvPr name="Freeform 38" id="38"/>
          <p:cNvSpPr/>
          <p:nvPr/>
        </p:nvSpPr>
        <p:spPr>
          <a:xfrm flipH="false" flipV="false" rot="0">
            <a:off x="10484253" y="4507211"/>
            <a:ext cx="594534" cy="919976"/>
          </a:xfrm>
          <a:custGeom>
            <a:avLst/>
            <a:gdLst/>
            <a:ahLst/>
            <a:cxnLst/>
            <a:rect r="r" b="b" t="t" l="l"/>
            <a:pathLst>
              <a:path h="919976" w="594534">
                <a:moveTo>
                  <a:pt x="0" y="0"/>
                </a:moveTo>
                <a:lnTo>
                  <a:pt x="594535" y="0"/>
                </a:lnTo>
                <a:lnTo>
                  <a:pt x="594535" y="919976"/>
                </a:lnTo>
                <a:lnTo>
                  <a:pt x="0" y="9199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false" flipV="false" rot="0">
            <a:off x="13797390" y="4507211"/>
            <a:ext cx="594534" cy="919976"/>
          </a:xfrm>
          <a:custGeom>
            <a:avLst/>
            <a:gdLst/>
            <a:ahLst/>
            <a:cxnLst/>
            <a:rect r="r" b="b" t="t" l="l"/>
            <a:pathLst>
              <a:path h="919976" w="594534">
                <a:moveTo>
                  <a:pt x="0" y="0"/>
                </a:moveTo>
                <a:lnTo>
                  <a:pt x="594534" y="0"/>
                </a:lnTo>
                <a:lnTo>
                  <a:pt x="594534" y="919976"/>
                </a:lnTo>
                <a:lnTo>
                  <a:pt x="0" y="9199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0" id="40"/>
          <p:cNvGrpSpPr/>
          <p:nvPr/>
        </p:nvGrpSpPr>
        <p:grpSpPr>
          <a:xfrm rot="0">
            <a:off x="11078788" y="3378922"/>
            <a:ext cx="3035983" cy="3176554"/>
            <a:chOff x="0" y="0"/>
            <a:chExt cx="1065228" cy="1114549"/>
          </a:xfrm>
        </p:grpSpPr>
        <p:sp>
          <p:nvSpPr>
            <p:cNvPr name="Freeform 41" id="41"/>
            <p:cNvSpPr/>
            <p:nvPr/>
          </p:nvSpPr>
          <p:spPr>
            <a:xfrm flipH="false" flipV="false" rot="0">
              <a:off x="0" y="0"/>
              <a:ext cx="1065228" cy="1114549"/>
            </a:xfrm>
            <a:custGeom>
              <a:avLst/>
              <a:gdLst/>
              <a:ahLst/>
              <a:cxnLst/>
              <a:rect r="r" b="b" t="t" l="l"/>
              <a:pathLst>
                <a:path h="1114549" w="1065228">
                  <a:moveTo>
                    <a:pt x="51001" y="0"/>
                  </a:moveTo>
                  <a:lnTo>
                    <a:pt x="1014226" y="0"/>
                  </a:lnTo>
                  <a:cubicBezTo>
                    <a:pt x="1027753" y="0"/>
                    <a:pt x="1040725" y="5373"/>
                    <a:pt x="1050290" y="14938"/>
                  </a:cubicBezTo>
                  <a:cubicBezTo>
                    <a:pt x="1059854" y="24502"/>
                    <a:pt x="1065228" y="37475"/>
                    <a:pt x="1065228" y="51001"/>
                  </a:cubicBezTo>
                  <a:lnTo>
                    <a:pt x="1065228" y="1063548"/>
                  </a:lnTo>
                  <a:cubicBezTo>
                    <a:pt x="1065228" y="1077075"/>
                    <a:pt x="1059854" y="1090047"/>
                    <a:pt x="1050290" y="1099611"/>
                  </a:cubicBezTo>
                  <a:cubicBezTo>
                    <a:pt x="1040725" y="1109176"/>
                    <a:pt x="1027753" y="1114549"/>
                    <a:pt x="1014226" y="1114549"/>
                  </a:cubicBezTo>
                  <a:lnTo>
                    <a:pt x="51001" y="1114549"/>
                  </a:lnTo>
                  <a:cubicBezTo>
                    <a:pt x="37475" y="1114549"/>
                    <a:pt x="24502" y="1109176"/>
                    <a:pt x="14938" y="1099611"/>
                  </a:cubicBezTo>
                  <a:cubicBezTo>
                    <a:pt x="5373" y="1090047"/>
                    <a:pt x="0" y="1077075"/>
                    <a:pt x="0" y="1063548"/>
                  </a:cubicBezTo>
                  <a:lnTo>
                    <a:pt x="0" y="51001"/>
                  </a:lnTo>
                  <a:cubicBezTo>
                    <a:pt x="0" y="37475"/>
                    <a:pt x="5373" y="24502"/>
                    <a:pt x="14938" y="14938"/>
                  </a:cubicBezTo>
                  <a:cubicBezTo>
                    <a:pt x="24502" y="5373"/>
                    <a:pt x="37475" y="0"/>
                    <a:pt x="51001" y="0"/>
                  </a:cubicBezTo>
                  <a:close/>
                </a:path>
              </a:pathLst>
            </a:custGeom>
            <a:solidFill>
              <a:srgbClr val="4CAF50"/>
            </a:solidFill>
          </p:spPr>
        </p:sp>
        <p:sp>
          <p:nvSpPr>
            <p:cNvPr name="TextBox 42" id="42"/>
            <p:cNvSpPr txBox="true"/>
            <p:nvPr/>
          </p:nvSpPr>
          <p:spPr>
            <a:xfrm>
              <a:off x="0" y="-57150"/>
              <a:ext cx="1065228" cy="1171699"/>
            </a:xfrm>
            <a:prstGeom prst="rect">
              <a:avLst/>
            </a:prstGeom>
          </p:spPr>
          <p:txBody>
            <a:bodyPr anchor="ctr" rtlCol="false" tIns="50800" lIns="50800" bIns="50800" rIns="50800"/>
            <a:lstStyle/>
            <a:p>
              <a:pPr algn="ctr">
                <a:lnSpc>
                  <a:spcPts val="3360"/>
                </a:lnSpc>
              </a:pPr>
            </a:p>
          </p:txBody>
        </p:sp>
      </p:grpSp>
      <p:grpSp>
        <p:nvGrpSpPr>
          <p:cNvPr name="Group 43" id="43"/>
          <p:cNvGrpSpPr/>
          <p:nvPr/>
        </p:nvGrpSpPr>
        <p:grpSpPr>
          <a:xfrm rot="0">
            <a:off x="14391924" y="3378922"/>
            <a:ext cx="3035983" cy="3176554"/>
            <a:chOff x="0" y="0"/>
            <a:chExt cx="1065228" cy="1114549"/>
          </a:xfrm>
        </p:grpSpPr>
        <p:sp>
          <p:nvSpPr>
            <p:cNvPr name="Freeform 44" id="44"/>
            <p:cNvSpPr/>
            <p:nvPr/>
          </p:nvSpPr>
          <p:spPr>
            <a:xfrm flipH="false" flipV="false" rot="0">
              <a:off x="0" y="0"/>
              <a:ext cx="1065228" cy="1114549"/>
            </a:xfrm>
            <a:custGeom>
              <a:avLst/>
              <a:gdLst/>
              <a:ahLst/>
              <a:cxnLst/>
              <a:rect r="r" b="b" t="t" l="l"/>
              <a:pathLst>
                <a:path h="1114549" w="1065228">
                  <a:moveTo>
                    <a:pt x="51001" y="0"/>
                  </a:moveTo>
                  <a:lnTo>
                    <a:pt x="1014226" y="0"/>
                  </a:lnTo>
                  <a:cubicBezTo>
                    <a:pt x="1027753" y="0"/>
                    <a:pt x="1040725" y="5373"/>
                    <a:pt x="1050290" y="14938"/>
                  </a:cubicBezTo>
                  <a:cubicBezTo>
                    <a:pt x="1059854" y="24502"/>
                    <a:pt x="1065228" y="37475"/>
                    <a:pt x="1065228" y="51001"/>
                  </a:cubicBezTo>
                  <a:lnTo>
                    <a:pt x="1065228" y="1063548"/>
                  </a:lnTo>
                  <a:cubicBezTo>
                    <a:pt x="1065228" y="1077075"/>
                    <a:pt x="1059854" y="1090047"/>
                    <a:pt x="1050290" y="1099611"/>
                  </a:cubicBezTo>
                  <a:cubicBezTo>
                    <a:pt x="1040725" y="1109176"/>
                    <a:pt x="1027753" y="1114549"/>
                    <a:pt x="1014226" y="1114549"/>
                  </a:cubicBezTo>
                  <a:lnTo>
                    <a:pt x="51001" y="1114549"/>
                  </a:lnTo>
                  <a:cubicBezTo>
                    <a:pt x="37475" y="1114549"/>
                    <a:pt x="24502" y="1109176"/>
                    <a:pt x="14938" y="1099611"/>
                  </a:cubicBezTo>
                  <a:cubicBezTo>
                    <a:pt x="5373" y="1090047"/>
                    <a:pt x="0" y="1077075"/>
                    <a:pt x="0" y="1063548"/>
                  </a:cubicBezTo>
                  <a:lnTo>
                    <a:pt x="0" y="51001"/>
                  </a:lnTo>
                  <a:cubicBezTo>
                    <a:pt x="0" y="37475"/>
                    <a:pt x="5373" y="24502"/>
                    <a:pt x="14938" y="14938"/>
                  </a:cubicBezTo>
                  <a:cubicBezTo>
                    <a:pt x="24502" y="5373"/>
                    <a:pt x="37475" y="0"/>
                    <a:pt x="51001" y="0"/>
                  </a:cubicBezTo>
                  <a:close/>
                </a:path>
              </a:pathLst>
            </a:custGeom>
            <a:solidFill>
              <a:srgbClr val="8BC34A"/>
            </a:solidFill>
          </p:spPr>
        </p:sp>
        <p:sp>
          <p:nvSpPr>
            <p:cNvPr name="TextBox 45" id="45"/>
            <p:cNvSpPr txBox="true"/>
            <p:nvPr/>
          </p:nvSpPr>
          <p:spPr>
            <a:xfrm>
              <a:off x="0" y="-57150"/>
              <a:ext cx="1065228" cy="1171699"/>
            </a:xfrm>
            <a:prstGeom prst="rect">
              <a:avLst/>
            </a:prstGeom>
          </p:spPr>
          <p:txBody>
            <a:bodyPr anchor="ctr" rtlCol="false" tIns="50800" lIns="50800" bIns="50800" rIns="50800"/>
            <a:lstStyle/>
            <a:p>
              <a:pPr algn="ctr">
                <a:lnSpc>
                  <a:spcPts val="3360"/>
                </a:lnSpc>
              </a:pPr>
            </a:p>
          </p:txBody>
        </p:sp>
      </p:grpSp>
      <p:sp>
        <p:nvSpPr>
          <p:cNvPr name="Freeform 46" id="46"/>
          <p:cNvSpPr/>
          <p:nvPr/>
        </p:nvSpPr>
        <p:spPr>
          <a:xfrm flipH="false" flipV="false" rot="0">
            <a:off x="7765651" y="7142668"/>
            <a:ext cx="9662257" cy="24156"/>
          </a:xfrm>
          <a:custGeom>
            <a:avLst/>
            <a:gdLst/>
            <a:ahLst/>
            <a:cxnLst/>
            <a:rect r="r" b="b" t="t" l="l"/>
            <a:pathLst>
              <a:path h="24156" w="9662257">
                <a:moveTo>
                  <a:pt x="0" y="0"/>
                </a:moveTo>
                <a:lnTo>
                  <a:pt x="9662257" y="0"/>
                </a:lnTo>
                <a:lnTo>
                  <a:pt x="9662257" y="24156"/>
                </a:lnTo>
                <a:lnTo>
                  <a:pt x="0" y="241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7" id="47"/>
          <p:cNvGrpSpPr/>
          <p:nvPr/>
        </p:nvGrpSpPr>
        <p:grpSpPr>
          <a:xfrm rot="0">
            <a:off x="11793023" y="6903987"/>
            <a:ext cx="1621812" cy="525674"/>
            <a:chOff x="0" y="0"/>
            <a:chExt cx="255856" cy="82930"/>
          </a:xfrm>
        </p:grpSpPr>
        <p:sp>
          <p:nvSpPr>
            <p:cNvPr name="Freeform 48" id="48"/>
            <p:cNvSpPr/>
            <p:nvPr/>
          </p:nvSpPr>
          <p:spPr>
            <a:xfrm flipH="false" flipV="false" rot="0">
              <a:off x="0" y="0"/>
              <a:ext cx="255856" cy="82930"/>
            </a:xfrm>
            <a:custGeom>
              <a:avLst/>
              <a:gdLst/>
              <a:ahLst/>
              <a:cxnLst/>
              <a:rect r="r" b="b" t="t" l="l"/>
              <a:pathLst>
                <a:path h="82930" w="255856">
                  <a:moveTo>
                    <a:pt x="41465" y="0"/>
                  </a:moveTo>
                  <a:lnTo>
                    <a:pt x="214391" y="0"/>
                  </a:lnTo>
                  <a:cubicBezTo>
                    <a:pt x="237292" y="0"/>
                    <a:pt x="255856" y="18565"/>
                    <a:pt x="255856" y="41465"/>
                  </a:cubicBezTo>
                  <a:lnTo>
                    <a:pt x="255856" y="41465"/>
                  </a:lnTo>
                  <a:cubicBezTo>
                    <a:pt x="255856" y="52462"/>
                    <a:pt x="251487" y="63009"/>
                    <a:pt x="243711" y="70785"/>
                  </a:cubicBezTo>
                  <a:cubicBezTo>
                    <a:pt x="235935" y="78561"/>
                    <a:pt x="225388" y="82930"/>
                    <a:pt x="214391" y="82930"/>
                  </a:cubicBezTo>
                  <a:lnTo>
                    <a:pt x="41465" y="82930"/>
                  </a:lnTo>
                  <a:cubicBezTo>
                    <a:pt x="30468" y="82930"/>
                    <a:pt x="19921" y="78561"/>
                    <a:pt x="12145" y="70785"/>
                  </a:cubicBezTo>
                  <a:cubicBezTo>
                    <a:pt x="4369" y="63009"/>
                    <a:pt x="0" y="52462"/>
                    <a:pt x="0" y="41465"/>
                  </a:cubicBezTo>
                  <a:lnTo>
                    <a:pt x="0" y="41465"/>
                  </a:lnTo>
                  <a:cubicBezTo>
                    <a:pt x="0" y="30468"/>
                    <a:pt x="4369" y="19921"/>
                    <a:pt x="12145" y="12145"/>
                  </a:cubicBezTo>
                  <a:cubicBezTo>
                    <a:pt x="19921" y="4369"/>
                    <a:pt x="30468" y="0"/>
                    <a:pt x="41465" y="0"/>
                  </a:cubicBezTo>
                  <a:close/>
                </a:path>
              </a:pathLst>
            </a:custGeom>
            <a:solidFill>
              <a:srgbClr val="4CAF50"/>
            </a:solidFill>
          </p:spPr>
        </p:sp>
        <p:sp>
          <p:nvSpPr>
            <p:cNvPr name="TextBox 49" id="49"/>
            <p:cNvSpPr txBox="true"/>
            <p:nvPr/>
          </p:nvSpPr>
          <p:spPr>
            <a:xfrm>
              <a:off x="0" y="-47625"/>
              <a:ext cx="255856" cy="130555"/>
            </a:xfrm>
            <a:prstGeom prst="rect">
              <a:avLst/>
            </a:prstGeom>
          </p:spPr>
          <p:txBody>
            <a:bodyPr anchor="ctr" rtlCol="false" tIns="0" lIns="0" bIns="0" rIns="0"/>
            <a:lstStyle/>
            <a:p>
              <a:pPr algn="ctr">
                <a:lnSpc>
                  <a:spcPts val="2520"/>
                </a:lnSpc>
              </a:pPr>
              <a:r>
                <a:rPr lang="en-US" b="true" sz="1800" spc="89">
                  <a:solidFill>
                    <a:srgbClr val="FFFFFF"/>
                  </a:solidFill>
                  <a:latin typeface="Helvetica World Bold"/>
                  <a:ea typeface="Helvetica World Bold"/>
                  <a:cs typeface="Helvetica World Bold"/>
                  <a:sym typeface="Helvetica World Bold"/>
                </a:rPr>
                <a:t>PHASE 4</a:t>
              </a:r>
            </a:p>
          </p:txBody>
        </p:sp>
      </p:grpSp>
      <p:grpSp>
        <p:nvGrpSpPr>
          <p:cNvPr name="Group 50" id="50"/>
          <p:cNvGrpSpPr/>
          <p:nvPr/>
        </p:nvGrpSpPr>
        <p:grpSpPr>
          <a:xfrm rot="0">
            <a:off x="15127609" y="6903987"/>
            <a:ext cx="1621812" cy="525674"/>
            <a:chOff x="0" y="0"/>
            <a:chExt cx="255856" cy="82930"/>
          </a:xfrm>
        </p:grpSpPr>
        <p:sp>
          <p:nvSpPr>
            <p:cNvPr name="Freeform 51" id="51"/>
            <p:cNvSpPr/>
            <p:nvPr/>
          </p:nvSpPr>
          <p:spPr>
            <a:xfrm flipH="false" flipV="false" rot="0">
              <a:off x="0" y="0"/>
              <a:ext cx="255856" cy="82930"/>
            </a:xfrm>
            <a:custGeom>
              <a:avLst/>
              <a:gdLst/>
              <a:ahLst/>
              <a:cxnLst/>
              <a:rect r="r" b="b" t="t" l="l"/>
              <a:pathLst>
                <a:path h="82930" w="255856">
                  <a:moveTo>
                    <a:pt x="41465" y="0"/>
                  </a:moveTo>
                  <a:lnTo>
                    <a:pt x="214391" y="0"/>
                  </a:lnTo>
                  <a:cubicBezTo>
                    <a:pt x="237292" y="0"/>
                    <a:pt x="255856" y="18565"/>
                    <a:pt x="255856" y="41465"/>
                  </a:cubicBezTo>
                  <a:lnTo>
                    <a:pt x="255856" y="41465"/>
                  </a:lnTo>
                  <a:cubicBezTo>
                    <a:pt x="255856" y="52462"/>
                    <a:pt x="251487" y="63009"/>
                    <a:pt x="243711" y="70785"/>
                  </a:cubicBezTo>
                  <a:cubicBezTo>
                    <a:pt x="235935" y="78561"/>
                    <a:pt x="225388" y="82930"/>
                    <a:pt x="214391" y="82930"/>
                  </a:cubicBezTo>
                  <a:lnTo>
                    <a:pt x="41465" y="82930"/>
                  </a:lnTo>
                  <a:cubicBezTo>
                    <a:pt x="30468" y="82930"/>
                    <a:pt x="19921" y="78561"/>
                    <a:pt x="12145" y="70785"/>
                  </a:cubicBezTo>
                  <a:cubicBezTo>
                    <a:pt x="4369" y="63009"/>
                    <a:pt x="0" y="52462"/>
                    <a:pt x="0" y="41465"/>
                  </a:cubicBezTo>
                  <a:lnTo>
                    <a:pt x="0" y="41465"/>
                  </a:lnTo>
                  <a:cubicBezTo>
                    <a:pt x="0" y="30468"/>
                    <a:pt x="4369" y="19921"/>
                    <a:pt x="12145" y="12145"/>
                  </a:cubicBezTo>
                  <a:cubicBezTo>
                    <a:pt x="19921" y="4369"/>
                    <a:pt x="30468" y="0"/>
                    <a:pt x="41465" y="0"/>
                  </a:cubicBezTo>
                  <a:close/>
                </a:path>
              </a:pathLst>
            </a:custGeom>
            <a:solidFill>
              <a:srgbClr val="8BC34A"/>
            </a:solidFill>
          </p:spPr>
        </p:sp>
        <p:sp>
          <p:nvSpPr>
            <p:cNvPr name="TextBox 52" id="52"/>
            <p:cNvSpPr txBox="true"/>
            <p:nvPr/>
          </p:nvSpPr>
          <p:spPr>
            <a:xfrm>
              <a:off x="0" y="-47625"/>
              <a:ext cx="255856" cy="130555"/>
            </a:xfrm>
            <a:prstGeom prst="rect">
              <a:avLst/>
            </a:prstGeom>
          </p:spPr>
          <p:txBody>
            <a:bodyPr anchor="ctr" rtlCol="false" tIns="0" lIns="0" bIns="0" rIns="0"/>
            <a:lstStyle/>
            <a:p>
              <a:pPr algn="ctr">
                <a:lnSpc>
                  <a:spcPts val="2520"/>
                </a:lnSpc>
              </a:pPr>
              <a:r>
                <a:rPr lang="en-US" b="true" sz="1800" spc="89">
                  <a:solidFill>
                    <a:srgbClr val="FFFFFF"/>
                  </a:solidFill>
                  <a:latin typeface="Helvetica World Bold"/>
                  <a:ea typeface="Helvetica World Bold"/>
                  <a:cs typeface="Helvetica World Bold"/>
                  <a:sym typeface="Helvetica World Bold"/>
                </a:rPr>
                <a:t>PHASE 5</a:t>
              </a:r>
            </a:p>
          </p:txBody>
        </p:sp>
      </p:grpSp>
      <p:sp>
        <p:nvSpPr>
          <p:cNvPr name="Freeform 53" id="53"/>
          <p:cNvSpPr/>
          <p:nvPr/>
        </p:nvSpPr>
        <p:spPr>
          <a:xfrm flipH="false" flipV="false" rot="0">
            <a:off x="2313563" y="3759313"/>
            <a:ext cx="687612" cy="747898"/>
          </a:xfrm>
          <a:custGeom>
            <a:avLst/>
            <a:gdLst/>
            <a:ahLst/>
            <a:cxnLst/>
            <a:rect r="r" b="b" t="t" l="l"/>
            <a:pathLst>
              <a:path h="747898" w="687612">
                <a:moveTo>
                  <a:pt x="0" y="0"/>
                </a:moveTo>
                <a:lnTo>
                  <a:pt x="687612" y="0"/>
                </a:lnTo>
                <a:lnTo>
                  <a:pt x="687612" y="747898"/>
                </a:lnTo>
                <a:lnTo>
                  <a:pt x="0" y="7478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54" id="54"/>
          <p:cNvSpPr/>
          <p:nvPr/>
        </p:nvSpPr>
        <p:spPr>
          <a:xfrm flipH="false" flipV="false" rot="0">
            <a:off x="8902044" y="3759313"/>
            <a:ext cx="820397" cy="820397"/>
          </a:xfrm>
          <a:custGeom>
            <a:avLst/>
            <a:gdLst/>
            <a:ahLst/>
            <a:cxnLst/>
            <a:rect r="r" b="b" t="t" l="l"/>
            <a:pathLst>
              <a:path h="820397" w="820397">
                <a:moveTo>
                  <a:pt x="0" y="0"/>
                </a:moveTo>
                <a:lnTo>
                  <a:pt x="820396" y="0"/>
                </a:lnTo>
                <a:lnTo>
                  <a:pt x="820396" y="820397"/>
                </a:lnTo>
                <a:lnTo>
                  <a:pt x="0" y="8203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5" id="55"/>
          <p:cNvSpPr/>
          <p:nvPr/>
        </p:nvSpPr>
        <p:spPr>
          <a:xfrm flipH="false" flipV="false" rot="0">
            <a:off x="5588258" y="3695355"/>
            <a:ext cx="674875" cy="763748"/>
          </a:xfrm>
          <a:custGeom>
            <a:avLst/>
            <a:gdLst/>
            <a:ahLst/>
            <a:cxnLst/>
            <a:rect r="r" b="b" t="t" l="l"/>
            <a:pathLst>
              <a:path h="763748" w="674875">
                <a:moveTo>
                  <a:pt x="0" y="0"/>
                </a:moveTo>
                <a:lnTo>
                  <a:pt x="674876" y="0"/>
                </a:lnTo>
                <a:lnTo>
                  <a:pt x="674876" y="763748"/>
                </a:lnTo>
                <a:lnTo>
                  <a:pt x="0" y="76374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56" id="56"/>
          <p:cNvSpPr/>
          <p:nvPr/>
        </p:nvSpPr>
        <p:spPr>
          <a:xfrm flipH="false" flipV="false" rot="0">
            <a:off x="12263221" y="3759313"/>
            <a:ext cx="667116" cy="762419"/>
          </a:xfrm>
          <a:custGeom>
            <a:avLst/>
            <a:gdLst/>
            <a:ahLst/>
            <a:cxnLst/>
            <a:rect r="r" b="b" t="t" l="l"/>
            <a:pathLst>
              <a:path h="762419" w="667116">
                <a:moveTo>
                  <a:pt x="0" y="0"/>
                </a:moveTo>
                <a:lnTo>
                  <a:pt x="667116" y="0"/>
                </a:lnTo>
                <a:lnTo>
                  <a:pt x="667116" y="762419"/>
                </a:lnTo>
                <a:lnTo>
                  <a:pt x="0" y="76241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57" id="57"/>
          <p:cNvSpPr/>
          <p:nvPr/>
        </p:nvSpPr>
        <p:spPr>
          <a:xfrm flipH="false" flipV="false" rot="0">
            <a:off x="15611193" y="3740703"/>
            <a:ext cx="597446" cy="891711"/>
          </a:xfrm>
          <a:custGeom>
            <a:avLst/>
            <a:gdLst/>
            <a:ahLst/>
            <a:cxnLst/>
            <a:rect r="r" b="b" t="t" l="l"/>
            <a:pathLst>
              <a:path h="891711" w="597446">
                <a:moveTo>
                  <a:pt x="0" y="0"/>
                </a:moveTo>
                <a:lnTo>
                  <a:pt x="597446" y="0"/>
                </a:lnTo>
                <a:lnTo>
                  <a:pt x="597446" y="891711"/>
                </a:lnTo>
                <a:lnTo>
                  <a:pt x="0" y="89171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58" id="58"/>
          <p:cNvSpPr txBox="true"/>
          <p:nvPr/>
        </p:nvSpPr>
        <p:spPr>
          <a:xfrm rot="0">
            <a:off x="3249320" y="952500"/>
            <a:ext cx="11789359" cy="815340"/>
          </a:xfrm>
          <a:prstGeom prst="rect">
            <a:avLst/>
          </a:prstGeom>
        </p:spPr>
        <p:txBody>
          <a:bodyPr anchor="t" rtlCol="false" tIns="0" lIns="0" bIns="0" rIns="0">
            <a:spAutoFit/>
          </a:bodyPr>
          <a:lstStyle/>
          <a:p>
            <a:pPr algn="ctr">
              <a:lnSpc>
                <a:spcPts val="6240"/>
              </a:lnSpc>
            </a:pPr>
            <a:r>
              <a:rPr lang="en-US" sz="4800" b="true">
                <a:solidFill>
                  <a:srgbClr val="1C1C39"/>
                </a:solidFill>
                <a:latin typeface="Coco Gothic Bold"/>
                <a:ea typeface="Coco Gothic Bold"/>
                <a:cs typeface="Coco Gothic Bold"/>
                <a:sym typeface="Coco Gothic Bold"/>
              </a:rPr>
              <a:t>Cara Kerja EcoWatch</a:t>
            </a:r>
          </a:p>
        </p:txBody>
      </p:sp>
      <p:sp>
        <p:nvSpPr>
          <p:cNvPr name="TextBox 59" id="59"/>
          <p:cNvSpPr txBox="true"/>
          <p:nvPr/>
        </p:nvSpPr>
        <p:spPr>
          <a:xfrm rot="0">
            <a:off x="7486366" y="2278185"/>
            <a:ext cx="3315269" cy="528955"/>
          </a:xfrm>
          <a:prstGeom prst="rect">
            <a:avLst/>
          </a:prstGeom>
        </p:spPr>
        <p:txBody>
          <a:bodyPr anchor="t" rtlCol="false" tIns="0" lIns="0" bIns="0" rIns="0">
            <a:spAutoFit/>
          </a:bodyPr>
          <a:lstStyle/>
          <a:p>
            <a:pPr algn="ctr">
              <a:lnSpc>
                <a:spcPts val="3919"/>
              </a:lnSpc>
            </a:pPr>
            <a:r>
              <a:rPr lang="en-US" sz="2799" b="true">
                <a:solidFill>
                  <a:srgbClr val="1C1C39"/>
                </a:solidFill>
                <a:latin typeface="Helvetica World Bold"/>
                <a:ea typeface="Helvetica World Bold"/>
                <a:cs typeface="Helvetica World Bold"/>
                <a:sym typeface="Helvetica World Bold"/>
              </a:rPr>
              <a:t>Alur Pengguna</a:t>
            </a:r>
          </a:p>
        </p:txBody>
      </p:sp>
      <p:sp>
        <p:nvSpPr>
          <p:cNvPr name="TextBox 60" id="60"/>
          <p:cNvSpPr txBox="true"/>
          <p:nvPr/>
        </p:nvSpPr>
        <p:spPr>
          <a:xfrm rot="0">
            <a:off x="4680276" y="5371782"/>
            <a:ext cx="2490841" cy="702089"/>
          </a:xfrm>
          <a:prstGeom prst="rect">
            <a:avLst/>
          </a:prstGeom>
        </p:spPr>
        <p:txBody>
          <a:bodyPr anchor="t" rtlCol="false" tIns="0" lIns="0" bIns="0" rIns="0">
            <a:spAutoFit/>
          </a:bodyPr>
          <a:lstStyle/>
          <a:p>
            <a:pPr algn="ctr">
              <a:lnSpc>
                <a:spcPts val="1891"/>
              </a:lnSpc>
            </a:pPr>
            <a:r>
              <a:rPr lang="en-US" sz="1351">
                <a:solidFill>
                  <a:srgbClr val="FFFFFF"/>
                </a:solidFill>
                <a:latin typeface="Helvetica World"/>
                <a:ea typeface="Helvetica World"/>
                <a:cs typeface="Helvetica World"/>
                <a:sym typeface="Helvetica World"/>
              </a:rPr>
              <a:t>lalu membuat laporan lingkungan berdasarkan kondisi di lapangan.</a:t>
            </a:r>
          </a:p>
        </p:txBody>
      </p:sp>
      <p:sp>
        <p:nvSpPr>
          <p:cNvPr name="TextBox 61" id="61"/>
          <p:cNvSpPr txBox="true"/>
          <p:nvPr/>
        </p:nvSpPr>
        <p:spPr>
          <a:xfrm rot="0">
            <a:off x="4725085" y="4584789"/>
            <a:ext cx="2490841" cy="688250"/>
          </a:xfrm>
          <a:prstGeom prst="rect">
            <a:avLst/>
          </a:prstGeom>
        </p:spPr>
        <p:txBody>
          <a:bodyPr anchor="t" rtlCol="false" tIns="0" lIns="0" bIns="0" rIns="0">
            <a:spAutoFit/>
          </a:bodyPr>
          <a:lstStyle/>
          <a:p>
            <a:pPr algn="ctr">
              <a:lnSpc>
                <a:spcPts val="2522"/>
              </a:lnSpc>
            </a:pPr>
            <a:r>
              <a:rPr lang="en-US" sz="1801" b="true">
                <a:solidFill>
                  <a:srgbClr val="FFFFFF"/>
                </a:solidFill>
                <a:latin typeface="Helvetica World Bold"/>
                <a:ea typeface="Helvetica World Bold"/>
                <a:cs typeface="Helvetica World Bold"/>
                <a:sym typeface="Helvetica World Bold"/>
              </a:rPr>
              <a:t>User Membuat Laporan</a:t>
            </a:r>
          </a:p>
        </p:txBody>
      </p:sp>
      <p:sp>
        <p:nvSpPr>
          <p:cNvPr name="TextBox 62" id="62"/>
          <p:cNvSpPr txBox="true"/>
          <p:nvPr/>
        </p:nvSpPr>
        <p:spPr>
          <a:xfrm rot="0">
            <a:off x="1411949" y="5044269"/>
            <a:ext cx="2490841" cy="466145"/>
          </a:xfrm>
          <a:prstGeom prst="rect">
            <a:avLst/>
          </a:prstGeom>
        </p:spPr>
        <p:txBody>
          <a:bodyPr anchor="t" rtlCol="false" tIns="0" lIns="0" bIns="0" rIns="0">
            <a:spAutoFit/>
          </a:bodyPr>
          <a:lstStyle/>
          <a:p>
            <a:pPr algn="ctr">
              <a:lnSpc>
                <a:spcPts val="1891"/>
              </a:lnSpc>
            </a:pPr>
            <a:r>
              <a:rPr lang="en-US" sz="1351">
                <a:solidFill>
                  <a:srgbClr val="FFFFFF"/>
                </a:solidFill>
                <a:latin typeface="Helvetica World"/>
                <a:ea typeface="Helvetica World"/>
                <a:cs typeface="Helvetica World"/>
                <a:sym typeface="Helvetica World"/>
              </a:rPr>
              <a:t>Pengguna memulai dengan login ke aplikasi</a:t>
            </a:r>
          </a:p>
        </p:txBody>
      </p:sp>
      <p:sp>
        <p:nvSpPr>
          <p:cNvPr name="TextBox 63" id="63"/>
          <p:cNvSpPr txBox="true"/>
          <p:nvPr/>
        </p:nvSpPr>
        <p:spPr>
          <a:xfrm rot="0">
            <a:off x="1411949" y="4584789"/>
            <a:ext cx="2490841" cy="345058"/>
          </a:xfrm>
          <a:prstGeom prst="rect">
            <a:avLst/>
          </a:prstGeom>
        </p:spPr>
        <p:txBody>
          <a:bodyPr anchor="t" rtlCol="false" tIns="0" lIns="0" bIns="0" rIns="0">
            <a:spAutoFit/>
          </a:bodyPr>
          <a:lstStyle/>
          <a:p>
            <a:pPr algn="ctr">
              <a:lnSpc>
                <a:spcPts val="2522"/>
              </a:lnSpc>
            </a:pPr>
            <a:r>
              <a:rPr lang="en-US" sz="1801" b="true">
                <a:solidFill>
                  <a:srgbClr val="FFFFFF"/>
                </a:solidFill>
                <a:latin typeface="Helvetica World Bold"/>
                <a:ea typeface="Helvetica World Bold"/>
                <a:cs typeface="Helvetica World Bold"/>
                <a:sym typeface="Helvetica World Bold"/>
              </a:rPr>
              <a:t>User Login</a:t>
            </a:r>
          </a:p>
        </p:txBody>
      </p:sp>
      <p:sp>
        <p:nvSpPr>
          <p:cNvPr name="TextBox 64" id="64"/>
          <p:cNvSpPr txBox="true"/>
          <p:nvPr/>
        </p:nvSpPr>
        <p:spPr>
          <a:xfrm rot="0">
            <a:off x="14664495" y="5378217"/>
            <a:ext cx="2490841" cy="702089"/>
          </a:xfrm>
          <a:prstGeom prst="rect">
            <a:avLst/>
          </a:prstGeom>
        </p:spPr>
        <p:txBody>
          <a:bodyPr anchor="t" rtlCol="false" tIns="0" lIns="0" bIns="0" rIns="0">
            <a:spAutoFit/>
          </a:bodyPr>
          <a:lstStyle/>
          <a:p>
            <a:pPr algn="ctr">
              <a:lnSpc>
                <a:spcPts val="1891"/>
              </a:lnSpc>
            </a:pPr>
            <a:r>
              <a:rPr lang="en-US" sz="1351">
                <a:solidFill>
                  <a:srgbClr val="FFFFFF"/>
                </a:solidFill>
                <a:latin typeface="Helvetica World"/>
                <a:ea typeface="Helvetica World"/>
                <a:cs typeface="Helvetica World"/>
                <a:sym typeface="Helvetica World"/>
              </a:rPr>
              <a:t>Poin yang didapat bisa di tukarkan dengan berbagai reward yang menarik</a:t>
            </a:r>
          </a:p>
        </p:txBody>
      </p:sp>
      <p:sp>
        <p:nvSpPr>
          <p:cNvPr name="TextBox 65" id="65"/>
          <p:cNvSpPr txBox="true"/>
          <p:nvPr/>
        </p:nvSpPr>
        <p:spPr>
          <a:xfrm rot="0">
            <a:off x="14664495" y="4780101"/>
            <a:ext cx="2490841" cy="345058"/>
          </a:xfrm>
          <a:prstGeom prst="rect">
            <a:avLst/>
          </a:prstGeom>
        </p:spPr>
        <p:txBody>
          <a:bodyPr anchor="t" rtlCol="false" tIns="0" lIns="0" bIns="0" rIns="0">
            <a:spAutoFit/>
          </a:bodyPr>
          <a:lstStyle/>
          <a:p>
            <a:pPr algn="ctr">
              <a:lnSpc>
                <a:spcPts val="2522"/>
              </a:lnSpc>
            </a:pPr>
            <a:r>
              <a:rPr lang="en-US" sz="1801" b="true">
                <a:solidFill>
                  <a:srgbClr val="FFFFFF"/>
                </a:solidFill>
                <a:latin typeface="Helvetica World Bold"/>
                <a:ea typeface="Helvetica World Bold"/>
                <a:cs typeface="Helvetica World Bold"/>
                <a:sym typeface="Helvetica World Bold"/>
              </a:rPr>
              <a:t>Poin ditukar reward</a:t>
            </a:r>
          </a:p>
        </p:txBody>
      </p:sp>
      <p:sp>
        <p:nvSpPr>
          <p:cNvPr name="TextBox 66" id="66"/>
          <p:cNvSpPr txBox="true"/>
          <p:nvPr/>
        </p:nvSpPr>
        <p:spPr>
          <a:xfrm rot="0">
            <a:off x="11367683" y="5371782"/>
            <a:ext cx="2490841" cy="702089"/>
          </a:xfrm>
          <a:prstGeom prst="rect">
            <a:avLst/>
          </a:prstGeom>
        </p:spPr>
        <p:txBody>
          <a:bodyPr anchor="t" rtlCol="false" tIns="0" lIns="0" bIns="0" rIns="0">
            <a:spAutoFit/>
          </a:bodyPr>
          <a:lstStyle/>
          <a:p>
            <a:pPr algn="ctr">
              <a:lnSpc>
                <a:spcPts val="1891"/>
              </a:lnSpc>
            </a:pPr>
            <a:r>
              <a:rPr lang="en-US" sz="1351">
                <a:solidFill>
                  <a:srgbClr val="FFFFFF"/>
                </a:solidFill>
                <a:latin typeface="Helvetica World"/>
                <a:ea typeface="Helvetica World"/>
                <a:cs typeface="Helvetica World"/>
                <a:sym typeface="Helvetica World"/>
              </a:rPr>
              <a:t>Jika laporan valid, pengguna akan mendapatkan poin sebagai bentuk penghargaan</a:t>
            </a:r>
          </a:p>
        </p:txBody>
      </p:sp>
      <p:sp>
        <p:nvSpPr>
          <p:cNvPr name="TextBox 67" id="67"/>
          <p:cNvSpPr txBox="true"/>
          <p:nvPr/>
        </p:nvSpPr>
        <p:spPr>
          <a:xfrm rot="0">
            <a:off x="11351359" y="4575546"/>
            <a:ext cx="2490841" cy="688250"/>
          </a:xfrm>
          <a:prstGeom prst="rect">
            <a:avLst/>
          </a:prstGeom>
        </p:spPr>
        <p:txBody>
          <a:bodyPr anchor="t" rtlCol="false" tIns="0" lIns="0" bIns="0" rIns="0">
            <a:spAutoFit/>
          </a:bodyPr>
          <a:lstStyle/>
          <a:p>
            <a:pPr algn="ctr">
              <a:lnSpc>
                <a:spcPts val="2522"/>
              </a:lnSpc>
            </a:pPr>
            <a:r>
              <a:rPr lang="en-US" sz="1801" b="true">
                <a:solidFill>
                  <a:srgbClr val="FFFFFF"/>
                </a:solidFill>
                <a:latin typeface="Helvetica World Bold"/>
                <a:ea typeface="Helvetica World Bold"/>
                <a:cs typeface="Helvetica World Bold"/>
                <a:sym typeface="Helvetica World Bold"/>
              </a:rPr>
              <a:t>Lapopran Valid Poin bertambah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97506" y="2975003"/>
            <a:ext cx="7406940" cy="2414387"/>
            <a:chOff x="0" y="0"/>
            <a:chExt cx="1950799" cy="635888"/>
          </a:xfrm>
        </p:grpSpPr>
        <p:sp>
          <p:nvSpPr>
            <p:cNvPr name="Freeform 3" id="3"/>
            <p:cNvSpPr/>
            <p:nvPr/>
          </p:nvSpPr>
          <p:spPr>
            <a:xfrm flipH="false" flipV="false" rot="0">
              <a:off x="0" y="0"/>
              <a:ext cx="1950799" cy="635888"/>
            </a:xfrm>
            <a:custGeom>
              <a:avLst/>
              <a:gdLst/>
              <a:ahLst/>
              <a:cxnLst/>
              <a:rect r="r" b="b" t="t" l="l"/>
              <a:pathLst>
                <a:path h="635888" w="1950799">
                  <a:moveTo>
                    <a:pt x="20905" y="0"/>
                  </a:moveTo>
                  <a:lnTo>
                    <a:pt x="1929894" y="0"/>
                  </a:lnTo>
                  <a:cubicBezTo>
                    <a:pt x="1935439" y="0"/>
                    <a:pt x="1940756" y="2202"/>
                    <a:pt x="1944676" y="6123"/>
                  </a:cubicBezTo>
                  <a:cubicBezTo>
                    <a:pt x="1948597" y="10043"/>
                    <a:pt x="1950799" y="15360"/>
                    <a:pt x="1950799" y="20905"/>
                  </a:cubicBezTo>
                  <a:lnTo>
                    <a:pt x="1950799" y="614984"/>
                  </a:lnTo>
                  <a:cubicBezTo>
                    <a:pt x="1950799" y="620528"/>
                    <a:pt x="1948597" y="625845"/>
                    <a:pt x="1944676" y="629765"/>
                  </a:cubicBezTo>
                  <a:cubicBezTo>
                    <a:pt x="1940756" y="633686"/>
                    <a:pt x="1935439" y="635888"/>
                    <a:pt x="1929894" y="635888"/>
                  </a:cubicBezTo>
                  <a:lnTo>
                    <a:pt x="20905" y="635888"/>
                  </a:lnTo>
                  <a:cubicBezTo>
                    <a:pt x="15360" y="635888"/>
                    <a:pt x="10043" y="633686"/>
                    <a:pt x="6123" y="629765"/>
                  </a:cubicBezTo>
                  <a:cubicBezTo>
                    <a:pt x="2202" y="625845"/>
                    <a:pt x="0" y="620528"/>
                    <a:pt x="0" y="614984"/>
                  </a:cubicBezTo>
                  <a:lnTo>
                    <a:pt x="0" y="20905"/>
                  </a:lnTo>
                  <a:cubicBezTo>
                    <a:pt x="0" y="15360"/>
                    <a:pt x="2202" y="10043"/>
                    <a:pt x="6123" y="6123"/>
                  </a:cubicBezTo>
                  <a:cubicBezTo>
                    <a:pt x="10043" y="2202"/>
                    <a:pt x="15360" y="0"/>
                    <a:pt x="20905" y="0"/>
                  </a:cubicBezTo>
                  <a:close/>
                </a:path>
              </a:pathLst>
            </a:custGeom>
            <a:solidFill>
              <a:srgbClr val="5B8C5A"/>
            </a:solidFill>
          </p:spPr>
        </p:sp>
        <p:sp>
          <p:nvSpPr>
            <p:cNvPr name="TextBox 4" id="4"/>
            <p:cNvSpPr txBox="true"/>
            <p:nvPr/>
          </p:nvSpPr>
          <p:spPr>
            <a:xfrm>
              <a:off x="0" y="-57150"/>
              <a:ext cx="1950799" cy="693038"/>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9097506" y="4980548"/>
            <a:ext cx="7406940" cy="2405353"/>
            <a:chOff x="0" y="0"/>
            <a:chExt cx="1950799" cy="633509"/>
          </a:xfrm>
        </p:grpSpPr>
        <p:sp>
          <p:nvSpPr>
            <p:cNvPr name="Freeform 6" id="6"/>
            <p:cNvSpPr/>
            <p:nvPr/>
          </p:nvSpPr>
          <p:spPr>
            <a:xfrm flipH="false" flipV="false" rot="0">
              <a:off x="0" y="0"/>
              <a:ext cx="1950799" cy="633509"/>
            </a:xfrm>
            <a:custGeom>
              <a:avLst/>
              <a:gdLst/>
              <a:ahLst/>
              <a:cxnLst/>
              <a:rect r="r" b="b" t="t" l="l"/>
              <a:pathLst>
                <a:path h="633509" w="1950799">
                  <a:moveTo>
                    <a:pt x="20905" y="0"/>
                  </a:moveTo>
                  <a:lnTo>
                    <a:pt x="1929894" y="0"/>
                  </a:lnTo>
                  <a:cubicBezTo>
                    <a:pt x="1935439" y="0"/>
                    <a:pt x="1940756" y="2202"/>
                    <a:pt x="1944676" y="6123"/>
                  </a:cubicBezTo>
                  <a:cubicBezTo>
                    <a:pt x="1948597" y="10043"/>
                    <a:pt x="1950799" y="15360"/>
                    <a:pt x="1950799" y="20905"/>
                  </a:cubicBezTo>
                  <a:lnTo>
                    <a:pt x="1950799" y="612604"/>
                  </a:lnTo>
                  <a:cubicBezTo>
                    <a:pt x="1950799" y="618148"/>
                    <a:pt x="1948597" y="623466"/>
                    <a:pt x="1944676" y="627386"/>
                  </a:cubicBezTo>
                  <a:cubicBezTo>
                    <a:pt x="1940756" y="631306"/>
                    <a:pt x="1935439" y="633509"/>
                    <a:pt x="1929894" y="633509"/>
                  </a:cubicBezTo>
                  <a:lnTo>
                    <a:pt x="20905" y="633509"/>
                  </a:lnTo>
                  <a:cubicBezTo>
                    <a:pt x="15360" y="633509"/>
                    <a:pt x="10043" y="631306"/>
                    <a:pt x="6123" y="627386"/>
                  </a:cubicBezTo>
                  <a:cubicBezTo>
                    <a:pt x="2202" y="623466"/>
                    <a:pt x="0" y="618148"/>
                    <a:pt x="0" y="612604"/>
                  </a:cubicBezTo>
                  <a:lnTo>
                    <a:pt x="0" y="20905"/>
                  </a:lnTo>
                  <a:cubicBezTo>
                    <a:pt x="0" y="15360"/>
                    <a:pt x="2202" y="10043"/>
                    <a:pt x="6123" y="6123"/>
                  </a:cubicBezTo>
                  <a:cubicBezTo>
                    <a:pt x="10043" y="2202"/>
                    <a:pt x="15360" y="0"/>
                    <a:pt x="20905" y="0"/>
                  </a:cubicBezTo>
                  <a:close/>
                </a:path>
              </a:pathLst>
            </a:custGeom>
            <a:solidFill>
              <a:srgbClr val="4CAF50"/>
            </a:solidFill>
          </p:spPr>
        </p:sp>
        <p:sp>
          <p:nvSpPr>
            <p:cNvPr name="TextBox 7" id="7"/>
            <p:cNvSpPr txBox="true"/>
            <p:nvPr/>
          </p:nvSpPr>
          <p:spPr>
            <a:xfrm>
              <a:off x="0" y="-57150"/>
              <a:ext cx="1950799" cy="690659"/>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2700000">
            <a:off x="8430063" y="3443032"/>
            <a:ext cx="1334886" cy="1334886"/>
          </a:xfrm>
          <a:custGeom>
            <a:avLst/>
            <a:gdLst/>
            <a:ahLst/>
            <a:cxnLst/>
            <a:rect r="r" b="b" t="t" l="l"/>
            <a:pathLst>
              <a:path h="1334886" w="1334886">
                <a:moveTo>
                  <a:pt x="0" y="0"/>
                </a:moveTo>
                <a:lnTo>
                  <a:pt x="1334886" y="0"/>
                </a:lnTo>
                <a:lnTo>
                  <a:pt x="1334886" y="1334886"/>
                </a:lnTo>
                <a:lnTo>
                  <a:pt x="0" y="1334886"/>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2700000">
            <a:off x="8430063" y="5419964"/>
            <a:ext cx="1334886" cy="1334886"/>
          </a:xfrm>
          <a:custGeom>
            <a:avLst/>
            <a:gdLst/>
            <a:ahLst/>
            <a:cxnLst/>
            <a:rect r="r" b="b" t="t" l="l"/>
            <a:pathLst>
              <a:path h="1334886" w="1334886">
                <a:moveTo>
                  <a:pt x="0" y="0"/>
                </a:moveTo>
                <a:lnTo>
                  <a:pt x="1334886" y="0"/>
                </a:lnTo>
                <a:lnTo>
                  <a:pt x="1334886" y="1334886"/>
                </a:lnTo>
                <a:lnTo>
                  <a:pt x="0" y="1334886"/>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2700000">
            <a:off x="8430063" y="7368116"/>
            <a:ext cx="1334886" cy="1334886"/>
          </a:xfrm>
          <a:custGeom>
            <a:avLst/>
            <a:gdLst/>
            <a:ahLst/>
            <a:cxnLst/>
            <a:rect r="r" b="b" t="t" l="l"/>
            <a:pathLst>
              <a:path h="1334886" w="1334886">
                <a:moveTo>
                  <a:pt x="0" y="0"/>
                </a:moveTo>
                <a:lnTo>
                  <a:pt x="1334886" y="0"/>
                </a:lnTo>
                <a:lnTo>
                  <a:pt x="1334886" y="1334887"/>
                </a:lnTo>
                <a:lnTo>
                  <a:pt x="0" y="1334887"/>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9097506" y="6945013"/>
            <a:ext cx="7406940" cy="1965146"/>
            <a:chOff x="0" y="0"/>
            <a:chExt cx="1950799" cy="517569"/>
          </a:xfrm>
        </p:grpSpPr>
        <p:sp>
          <p:nvSpPr>
            <p:cNvPr name="Freeform 12" id="12"/>
            <p:cNvSpPr/>
            <p:nvPr/>
          </p:nvSpPr>
          <p:spPr>
            <a:xfrm flipH="false" flipV="false" rot="0">
              <a:off x="0" y="0"/>
              <a:ext cx="1950799" cy="517569"/>
            </a:xfrm>
            <a:custGeom>
              <a:avLst/>
              <a:gdLst/>
              <a:ahLst/>
              <a:cxnLst/>
              <a:rect r="r" b="b" t="t" l="l"/>
              <a:pathLst>
                <a:path h="517569" w="1950799">
                  <a:moveTo>
                    <a:pt x="20905" y="0"/>
                  </a:moveTo>
                  <a:lnTo>
                    <a:pt x="1929894" y="0"/>
                  </a:lnTo>
                  <a:cubicBezTo>
                    <a:pt x="1935439" y="0"/>
                    <a:pt x="1940756" y="2202"/>
                    <a:pt x="1944676" y="6123"/>
                  </a:cubicBezTo>
                  <a:cubicBezTo>
                    <a:pt x="1948597" y="10043"/>
                    <a:pt x="1950799" y="15360"/>
                    <a:pt x="1950799" y="20905"/>
                  </a:cubicBezTo>
                  <a:lnTo>
                    <a:pt x="1950799" y="496665"/>
                  </a:lnTo>
                  <a:cubicBezTo>
                    <a:pt x="1950799" y="502209"/>
                    <a:pt x="1948597" y="507526"/>
                    <a:pt x="1944676" y="511446"/>
                  </a:cubicBezTo>
                  <a:cubicBezTo>
                    <a:pt x="1940756" y="515367"/>
                    <a:pt x="1935439" y="517569"/>
                    <a:pt x="1929894" y="517569"/>
                  </a:cubicBezTo>
                  <a:lnTo>
                    <a:pt x="20905" y="517569"/>
                  </a:lnTo>
                  <a:cubicBezTo>
                    <a:pt x="15360" y="517569"/>
                    <a:pt x="10043" y="515367"/>
                    <a:pt x="6123" y="511446"/>
                  </a:cubicBezTo>
                  <a:cubicBezTo>
                    <a:pt x="2202" y="507526"/>
                    <a:pt x="0" y="502209"/>
                    <a:pt x="0" y="496665"/>
                  </a:cubicBezTo>
                  <a:lnTo>
                    <a:pt x="0" y="20905"/>
                  </a:lnTo>
                  <a:cubicBezTo>
                    <a:pt x="0" y="15360"/>
                    <a:pt x="2202" y="10043"/>
                    <a:pt x="6123" y="6123"/>
                  </a:cubicBezTo>
                  <a:cubicBezTo>
                    <a:pt x="10043" y="2202"/>
                    <a:pt x="15360" y="0"/>
                    <a:pt x="20905" y="0"/>
                  </a:cubicBezTo>
                  <a:close/>
                </a:path>
              </a:pathLst>
            </a:custGeom>
            <a:solidFill>
              <a:srgbClr val="8BC34A"/>
            </a:solidFill>
          </p:spPr>
        </p:sp>
        <p:sp>
          <p:nvSpPr>
            <p:cNvPr name="TextBox 13" id="13"/>
            <p:cNvSpPr txBox="true"/>
            <p:nvPr/>
          </p:nvSpPr>
          <p:spPr>
            <a:xfrm>
              <a:off x="0" y="-57150"/>
              <a:ext cx="1950799" cy="574719"/>
            </a:xfrm>
            <a:prstGeom prst="rect">
              <a:avLst/>
            </a:prstGeom>
          </p:spPr>
          <p:txBody>
            <a:bodyPr anchor="ctr" rtlCol="false" tIns="50800" lIns="50800" bIns="50800" rIns="50800"/>
            <a:lstStyle/>
            <a:p>
              <a:pPr algn="ctr">
                <a:lnSpc>
                  <a:spcPts val="3360"/>
                </a:lnSpc>
              </a:pPr>
            </a:p>
          </p:txBody>
        </p:sp>
      </p:grpSp>
      <p:sp>
        <p:nvSpPr>
          <p:cNvPr name="Freeform 14" id="14"/>
          <p:cNvSpPr/>
          <p:nvPr/>
        </p:nvSpPr>
        <p:spPr>
          <a:xfrm flipH="true" flipV="false" rot="-1450266">
            <a:off x="6611060" y="5051167"/>
            <a:ext cx="798342" cy="874895"/>
          </a:xfrm>
          <a:custGeom>
            <a:avLst/>
            <a:gdLst/>
            <a:ahLst/>
            <a:cxnLst/>
            <a:rect r="r" b="b" t="t" l="l"/>
            <a:pathLst>
              <a:path h="874895" w="798342">
                <a:moveTo>
                  <a:pt x="798342" y="0"/>
                </a:moveTo>
                <a:lnTo>
                  <a:pt x="0" y="0"/>
                </a:lnTo>
                <a:lnTo>
                  <a:pt x="0" y="874895"/>
                </a:lnTo>
                <a:lnTo>
                  <a:pt x="798342" y="874895"/>
                </a:lnTo>
                <a:lnTo>
                  <a:pt x="798342"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2700000">
            <a:off x="8492933" y="3359066"/>
            <a:ext cx="1209147" cy="1209147"/>
            <a:chOff x="0" y="0"/>
            <a:chExt cx="176185" cy="176185"/>
          </a:xfrm>
        </p:grpSpPr>
        <p:sp>
          <p:nvSpPr>
            <p:cNvPr name="Freeform 16" id="16"/>
            <p:cNvSpPr/>
            <p:nvPr/>
          </p:nvSpPr>
          <p:spPr>
            <a:xfrm flipH="false" flipV="false" rot="0">
              <a:off x="0" y="0"/>
              <a:ext cx="176185" cy="176185"/>
            </a:xfrm>
            <a:custGeom>
              <a:avLst/>
              <a:gdLst/>
              <a:ahLst/>
              <a:cxnLst/>
              <a:rect r="r" b="b" t="t" l="l"/>
              <a:pathLst>
                <a:path h="176185" w="176185">
                  <a:moveTo>
                    <a:pt x="88092" y="0"/>
                  </a:moveTo>
                  <a:lnTo>
                    <a:pt x="88092" y="0"/>
                  </a:lnTo>
                  <a:cubicBezTo>
                    <a:pt x="136745" y="0"/>
                    <a:pt x="176185" y="39440"/>
                    <a:pt x="176185" y="88092"/>
                  </a:cubicBezTo>
                  <a:lnTo>
                    <a:pt x="176185" y="88092"/>
                  </a:lnTo>
                  <a:cubicBezTo>
                    <a:pt x="176185" y="136745"/>
                    <a:pt x="136745" y="176185"/>
                    <a:pt x="88092" y="176185"/>
                  </a:cubicBezTo>
                  <a:lnTo>
                    <a:pt x="88092" y="176185"/>
                  </a:lnTo>
                  <a:cubicBezTo>
                    <a:pt x="39440" y="176185"/>
                    <a:pt x="0" y="136745"/>
                    <a:pt x="0" y="88092"/>
                  </a:cubicBezTo>
                  <a:lnTo>
                    <a:pt x="0" y="88092"/>
                  </a:lnTo>
                  <a:cubicBezTo>
                    <a:pt x="0" y="39440"/>
                    <a:pt x="39440" y="0"/>
                    <a:pt x="88092" y="0"/>
                  </a:cubicBezTo>
                  <a:close/>
                </a:path>
              </a:pathLst>
            </a:custGeom>
            <a:solidFill>
              <a:srgbClr val="B2E0B2"/>
            </a:solidFill>
          </p:spPr>
        </p:sp>
        <p:sp>
          <p:nvSpPr>
            <p:cNvPr name="TextBox 17" id="17"/>
            <p:cNvSpPr txBox="true"/>
            <p:nvPr/>
          </p:nvSpPr>
          <p:spPr>
            <a:xfrm>
              <a:off x="0" y="-57150"/>
              <a:ext cx="176185" cy="233335"/>
            </a:xfrm>
            <a:prstGeom prst="rect">
              <a:avLst/>
            </a:prstGeom>
          </p:spPr>
          <p:txBody>
            <a:bodyPr anchor="ctr" rtlCol="false" tIns="50800" lIns="50800" bIns="50800" rIns="50800"/>
            <a:lstStyle/>
            <a:p>
              <a:pPr algn="ctr">
                <a:lnSpc>
                  <a:spcPts val="3360"/>
                </a:lnSpc>
              </a:pPr>
            </a:p>
          </p:txBody>
        </p:sp>
      </p:grpSp>
      <p:grpSp>
        <p:nvGrpSpPr>
          <p:cNvPr name="Group 18" id="18"/>
          <p:cNvGrpSpPr/>
          <p:nvPr/>
        </p:nvGrpSpPr>
        <p:grpSpPr>
          <a:xfrm rot="2700000">
            <a:off x="8492933" y="5345617"/>
            <a:ext cx="1209147" cy="1209147"/>
            <a:chOff x="0" y="0"/>
            <a:chExt cx="176185" cy="176185"/>
          </a:xfrm>
        </p:grpSpPr>
        <p:sp>
          <p:nvSpPr>
            <p:cNvPr name="Freeform 19" id="19"/>
            <p:cNvSpPr/>
            <p:nvPr/>
          </p:nvSpPr>
          <p:spPr>
            <a:xfrm flipH="false" flipV="false" rot="0">
              <a:off x="0" y="0"/>
              <a:ext cx="176185" cy="176185"/>
            </a:xfrm>
            <a:custGeom>
              <a:avLst/>
              <a:gdLst/>
              <a:ahLst/>
              <a:cxnLst/>
              <a:rect r="r" b="b" t="t" l="l"/>
              <a:pathLst>
                <a:path h="176185" w="176185">
                  <a:moveTo>
                    <a:pt x="88092" y="0"/>
                  </a:moveTo>
                  <a:lnTo>
                    <a:pt x="88092" y="0"/>
                  </a:lnTo>
                  <a:cubicBezTo>
                    <a:pt x="136745" y="0"/>
                    <a:pt x="176185" y="39440"/>
                    <a:pt x="176185" y="88092"/>
                  </a:cubicBezTo>
                  <a:lnTo>
                    <a:pt x="176185" y="88092"/>
                  </a:lnTo>
                  <a:cubicBezTo>
                    <a:pt x="176185" y="136745"/>
                    <a:pt x="136745" y="176185"/>
                    <a:pt x="88092" y="176185"/>
                  </a:cubicBezTo>
                  <a:lnTo>
                    <a:pt x="88092" y="176185"/>
                  </a:lnTo>
                  <a:cubicBezTo>
                    <a:pt x="39440" y="176185"/>
                    <a:pt x="0" y="136745"/>
                    <a:pt x="0" y="88092"/>
                  </a:cubicBezTo>
                  <a:lnTo>
                    <a:pt x="0" y="88092"/>
                  </a:lnTo>
                  <a:cubicBezTo>
                    <a:pt x="0" y="39440"/>
                    <a:pt x="39440" y="0"/>
                    <a:pt x="88092" y="0"/>
                  </a:cubicBezTo>
                  <a:close/>
                </a:path>
              </a:pathLst>
            </a:custGeom>
            <a:solidFill>
              <a:srgbClr val="B2E0B2"/>
            </a:solidFill>
          </p:spPr>
        </p:sp>
        <p:sp>
          <p:nvSpPr>
            <p:cNvPr name="TextBox 20" id="20"/>
            <p:cNvSpPr txBox="true"/>
            <p:nvPr/>
          </p:nvSpPr>
          <p:spPr>
            <a:xfrm>
              <a:off x="0" y="-57150"/>
              <a:ext cx="176185" cy="233335"/>
            </a:xfrm>
            <a:prstGeom prst="rect">
              <a:avLst/>
            </a:prstGeom>
          </p:spPr>
          <p:txBody>
            <a:bodyPr anchor="ctr" rtlCol="false" tIns="50800" lIns="50800" bIns="50800" rIns="50800"/>
            <a:lstStyle/>
            <a:p>
              <a:pPr algn="ctr">
                <a:lnSpc>
                  <a:spcPts val="3360"/>
                </a:lnSpc>
              </a:pPr>
            </a:p>
          </p:txBody>
        </p:sp>
      </p:grpSp>
      <p:grpSp>
        <p:nvGrpSpPr>
          <p:cNvPr name="Group 21" id="21"/>
          <p:cNvGrpSpPr/>
          <p:nvPr/>
        </p:nvGrpSpPr>
        <p:grpSpPr>
          <a:xfrm rot="2700000">
            <a:off x="8492933" y="7294437"/>
            <a:ext cx="1209147" cy="1209147"/>
            <a:chOff x="0" y="0"/>
            <a:chExt cx="176185" cy="176185"/>
          </a:xfrm>
        </p:grpSpPr>
        <p:sp>
          <p:nvSpPr>
            <p:cNvPr name="Freeform 22" id="22"/>
            <p:cNvSpPr/>
            <p:nvPr/>
          </p:nvSpPr>
          <p:spPr>
            <a:xfrm flipH="false" flipV="false" rot="0">
              <a:off x="0" y="0"/>
              <a:ext cx="176185" cy="176185"/>
            </a:xfrm>
            <a:custGeom>
              <a:avLst/>
              <a:gdLst/>
              <a:ahLst/>
              <a:cxnLst/>
              <a:rect r="r" b="b" t="t" l="l"/>
              <a:pathLst>
                <a:path h="176185" w="176185">
                  <a:moveTo>
                    <a:pt x="88092" y="0"/>
                  </a:moveTo>
                  <a:lnTo>
                    <a:pt x="88092" y="0"/>
                  </a:lnTo>
                  <a:cubicBezTo>
                    <a:pt x="136745" y="0"/>
                    <a:pt x="176185" y="39440"/>
                    <a:pt x="176185" y="88092"/>
                  </a:cubicBezTo>
                  <a:lnTo>
                    <a:pt x="176185" y="88092"/>
                  </a:lnTo>
                  <a:cubicBezTo>
                    <a:pt x="176185" y="136745"/>
                    <a:pt x="136745" y="176185"/>
                    <a:pt x="88092" y="176185"/>
                  </a:cubicBezTo>
                  <a:lnTo>
                    <a:pt x="88092" y="176185"/>
                  </a:lnTo>
                  <a:cubicBezTo>
                    <a:pt x="39440" y="176185"/>
                    <a:pt x="0" y="136745"/>
                    <a:pt x="0" y="88092"/>
                  </a:cubicBezTo>
                  <a:lnTo>
                    <a:pt x="0" y="88092"/>
                  </a:lnTo>
                  <a:cubicBezTo>
                    <a:pt x="0" y="39440"/>
                    <a:pt x="39440" y="0"/>
                    <a:pt x="88092" y="0"/>
                  </a:cubicBezTo>
                  <a:close/>
                </a:path>
              </a:pathLst>
            </a:custGeom>
            <a:solidFill>
              <a:srgbClr val="B2E0B2"/>
            </a:solidFill>
          </p:spPr>
        </p:sp>
        <p:sp>
          <p:nvSpPr>
            <p:cNvPr name="TextBox 23" id="23"/>
            <p:cNvSpPr txBox="true"/>
            <p:nvPr/>
          </p:nvSpPr>
          <p:spPr>
            <a:xfrm>
              <a:off x="0" y="-57150"/>
              <a:ext cx="176185" cy="233335"/>
            </a:xfrm>
            <a:prstGeom prst="rect">
              <a:avLst/>
            </a:prstGeom>
          </p:spPr>
          <p:txBody>
            <a:bodyPr anchor="ctr" rtlCol="false" tIns="50800" lIns="50800" bIns="50800" rIns="50800"/>
            <a:lstStyle/>
            <a:p>
              <a:pPr algn="ctr">
                <a:lnSpc>
                  <a:spcPts val="3360"/>
                </a:lnSpc>
              </a:pPr>
            </a:p>
          </p:txBody>
        </p:sp>
      </p:grpSp>
      <p:sp>
        <p:nvSpPr>
          <p:cNvPr name="Freeform 24" id="24"/>
          <p:cNvSpPr/>
          <p:nvPr/>
        </p:nvSpPr>
        <p:spPr>
          <a:xfrm flipH="false" flipV="false" rot="-500288">
            <a:off x="15000510" y="-2374652"/>
            <a:ext cx="7298980" cy="4114800"/>
          </a:xfrm>
          <a:custGeom>
            <a:avLst/>
            <a:gdLst/>
            <a:ahLst/>
            <a:cxnLst/>
            <a:rect r="r" b="b" t="t" l="l"/>
            <a:pathLst>
              <a:path h="4114800" w="7298980">
                <a:moveTo>
                  <a:pt x="0" y="0"/>
                </a:moveTo>
                <a:lnTo>
                  <a:pt x="7298980" y="0"/>
                </a:lnTo>
                <a:lnTo>
                  <a:pt x="729898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7259300" y="9980202"/>
            <a:ext cx="1657294" cy="613597"/>
          </a:xfrm>
          <a:custGeom>
            <a:avLst/>
            <a:gdLst/>
            <a:ahLst/>
            <a:cxnLst/>
            <a:rect r="r" b="b" t="t" l="l"/>
            <a:pathLst>
              <a:path h="613597" w="1657294">
                <a:moveTo>
                  <a:pt x="0" y="0"/>
                </a:moveTo>
                <a:lnTo>
                  <a:pt x="1657294" y="0"/>
                </a:lnTo>
                <a:lnTo>
                  <a:pt x="1657294" y="613596"/>
                </a:lnTo>
                <a:lnTo>
                  <a:pt x="0" y="613596"/>
                </a:lnTo>
                <a:lnTo>
                  <a:pt x="0" y="0"/>
                </a:lnTo>
                <a:close/>
              </a:path>
            </a:pathLst>
          </a:custGeom>
          <a:blipFill>
            <a:blip r:embed="rId8">
              <a:extLst>
                <a:ext uri="{96DAC541-7B7A-43D3-8B79-37D633B846F1}">
                  <asvg:svgBlip xmlns:asvg="http://schemas.microsoft.com/office/drawing/2016/SVG/main" r:embed="rId9"/>
                </a:ext>
              </a:extLst>
            </a:blip>
            <a:stretch>
              <a:fillRect l="-16456" t="-88726" r="0" b="0"/>
            </a:stretch>
          </a:blipFill>
        </p:spPr>
      </p:sp>
      <p:sp>
        <p:nvSpPr>
          <p:cNvPr name="Freeform 26" id="26"/>
          <p:cNvSpPr/>
          <p:nvPr/>
        </p:nvSpPr>
        <p:spPr>
          <a:xfrm flipH="false" flipV="false" rot="0">
            <a:off x="-592310" y="8325730"/>
            <a:ext cx="4001062" cy="3390900"/>
          </a:xfrm>
          <a:custGeom>
            <a:avLst/>
            <a:gdLst/>
            <a:ahLst/>
            <a:cxnLst/>
            <a:rect r="r" b="b" t="t" l="l"/>
            <a:pathLst>
              <a:path h="3390900" w="4001062">
                <a:moveTo>
                  <a:pt x="0" y="0"/>
                </a:moveTo>
                <a:lnTo>
                  <a:pt x="4001062" y="0"/>
                </a:lnTo>
                <a:lnTo>
                  <a:pt x="4001062" y="3390901"/>
                </a:lnTo>
                <a:lnTo>
                  <a:pt x="0" y="33909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0">
            <a:off x="-1102938" y="-408799"/>
            <a:ext cx="7858862" cy="3408782"/>
          </a:xfrm>
          <a:custGeom>
            <a:avLst/>
            <a:gdLst/>
            <a:ahLst/>
            <a:cxnLst/>
            <a:rect r="r" b="b" t="t" l="l"/>
            <a:pathLst>
              <a:path h="3408782" w="7858862">
                <a:moveTo>
                  <a:pt x="0" y="0"/>
                </a:moveTo>
                <a:lnTo>
                  <a:pt x="7858862" y="0"/>
                </a:lnTo>
                <a:lnTo>
                  <a:pt x="7858862" y="3408782"/>
                </a:lnTo>
                <a:lnTo>
                  <a:pt x="0" y="3408782"/>
                </a:lnTo>
                <a:lnTo>
                  <a:pt x="0" y="0"/>
                </a:lnTo>
                <a:close/>
              </a:path>
            </a:pathLst>
          </a:custGeom>
          <a:blipFill>
            <a:blip r:embed="rId12">
              <a:alphaModFix amt="9999"/>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28" id="28"/>
          <p:cNvGrpSpPr/>
          <p:nvPr/>
        </p:nvGrpSpPr>
        <p:grpSpPr>
          <a:xfrm rot="0">
            <a:off x="1028700" y="3428608"/>
            <a:ext cx="6522977" cy="1823479"/>
            <a:chOff x="0" y="0"/>
            <a:chExt cx="8697302" cy="2431306"/>
          </a:xfrm>
        </p:grpSpPr>
        <p:sp>
          <p:nvSpPr>
            <p:cNvPr name="TextBox 29" id="29"/>
            <p:cNvSpPr txBox="true"/>
            <p:nvPr/>
          </p:nvSpPr>
          <p:spPr>
            <a:xfrm rot="0">
              <a:off x="0" y="968900"/>
              <a:ext cx="7914928" cy="1462405"/>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Sebenarnya semua bisa menggunakan EcoWatch , karena ini Web yang dipakai untuk kebaiakan bersama, tapi ini beberapa golongan yg tepat </a:t>
              </a:r>
            </a:p>
          </p:txBody>
        </p:sp>
        <p:sp>
          <p:nvSpPr>
            <p:cNvPr name="TextBox 30" id="30"/>
            <p:cNvSpPr txBox="true"/>
            <p:nvPr/>
          </p:nvSpPr>
          <p:spPr>
            <a:xfrm rot="0">
              <a:off x="0" y="-66675"/>
              <a:ext cx="8697302" cy="683048"/>
            </a:xfrm>
            <a:prstGeom prst="rect">
              <a:avLst/>
            </a:prstGeom>
          </p:spPr>
          <p:txBody>
            <a:bodyPr anchor="t" rtlCol="false" tIns="0" lIns="0" bIns="0" rIns="0">
              <a:spAutoFit/>
            </a:bodyPr>
            <a:lstStyle/>
            <a:p>
              <a:pPr algn="l">
                <a:lnSpc>
                  <a:spcPts val="3919"/>
                </a:lnSpc>
              </a:pPr>
              <a:r>
                <a:rPr lang="en-US" sz="2799" b="true">
                  <a:solidFill>
                    <a:srgbClr val="1C1C39"/>
                  </a:solidFill>
                  <a:latin typeface="Helvetica World Bold"/>
                  <a:ea typeface="Helvetica World Bold"/>
                  <a:cs typeface="Helvetica World Bold"/>
                  <a:sym typeface="Helvetica World Bold"/>
                </a:rPr>
                <a:t>Siapa yang menggunakan EcoWatch</a:t>
              </a:r>
            </a:p>
          </p:txBody>
        </p:sp>
      </p:grpSp>
      <p:sp>
        <p:nvSpPr>
          <p:cNvPr name="TextBox 31" id="31"/>
          <p:cNvSpPr txBox="true"/>
          <p:nvPr/>
        </p:nvSpPr>
        <p:spPr>
          <a:xfrm rot="0">
            <a:off x="1028700" y="952500"/>
            <a:ext cx="8387048" cy="815340"/>
          </a:xfrm>
          <a:prstGeom prst="rect">
            <a:avLst/>
          </a:prstGeom>
        </p:spPr>
        <p:txBody>
          <a:bodyPr anchor="t" rtlCol="false" tIns="0" lIns="0" bIns="0" rIns="0">
            <a:spAutoFit/>
          </a:bodyPr>
          <a:lstStyle/>
          <a:p>
            <a:pPr algn="l">
              <a:lnSpc>
                <a:spcPts val="6240"/>
              </a:lnSpc>
            </a:pPr>
            <a:r>
              <a:rPr lang="en-US" sz="4800" b="true">
                <a:solidFill>
                  <a:srgbClr val="1C1C39"/>
                </a:solidFill>
                <a:latin typeface="Coco Gothic Bold"/>
                <a:ea typeface="Coco Gothic Bold"/>
                <a:cs typeface="Coco Gothic Bold"/>
                <a:sym typeface="Coco Gothic Bold"/>
              </a:rPr>
              <a:t>Target Pengguna</a:t>
            </a:r>
          </a:p>
        </p:txBody>
      </p:sp>
      <p:sp>
        <p:nvSpPr>
          <p:cNvPr name="TextBox 32" id="32"/>
          <p:cNvSpPr txBox="true"/>
          <p:nvPr/>
        </p:nvSpPr>
        <p:spPr>
          <a:xfrm rot="0">
            <a:off x="10236303" y="3547715"/>
            <a:ext cx="4890947" cy="746126"/>
          </a:xfrm>
          <a:prstGeom prst="rect">
            <a:avLst/>
          </a:prstGeom>
        </p:spPr>
        <p:txBody>
          <a:bodyPr anchor="t" rtlCol="false" tIns="0" lIns="0" bIns="0" rIns="0">
            <a:spAutoFit/>
          </a:bodyPr>
          <a:lstStyle/>
          <a:p>
            <a:pPr algn="l">
              <a:lnSpc>
                <a:spcPts val="5599"/>
              </a:lnSpc>
            </a:pPr>
            <a:r>
              <a:rPr lang="en-US" sz="3999" b="true">
                <a:solidFill>
                  <a:srgbClr val="FFFFFF"/>
                </a:solidFill>
                <a:latin typeface="Helvetica World Bold"/>
                <a:ea typeface="Helvetica World Bold"/>
                <a:cs typeface="Helvetica World Bold"/>
                <a:sym typeface="Helvetica World Bold"/>
              </a:rPr>
              <a:t>Masyarakat umum</a:t>
            </a:r>
          </a:p>
        </p:txBody>
      </p:sp>
      <p:sp>
        <p:nvSpPr>
          <p:cNvPr name="TextBox 33" id="33"/>
          <p:cNvSpPr txBox="true"/>
          <p:nvPr/>
        </p:nvSpPr>
        <p:spPr>
          <a:xfrm rot="0">
            <a:off x="10236303" y="5153265"/>
            <a:ext cx="4890947" cy="1508125"/>
          </a:xfrm>
          <a:prstGeom prst="rect">
            <a:avLst/>
          </a:prstGeom>
        </p:spPr>
        <p:txBody>
          <a:bodyPr anchor="t" rtlCol="false" tIns="0" lIns="0" bIns="0" rIns="0">
            <a:spAutoFit/>
          </a:bodyPr>
          <a:lstStyle/>
          <a:p>
            <a:pPr algn="l">
              <a:lnSpc>
                <a:spcPts val="5599"/>
              </a:lnSpc>
            </a:pPr>
            <a:r>
              <a:rPr lang="en-US" sz="3999" b="true">
                <a:solidFill>
                  <a:srgbClr val="FFFFFF"/>
                </a:solidFill>
                <a:latin typeface="Helvetica World Bold"/>
                <a:ea typeface="Helvetica World Bold"/>
                <a:cs typeface="Helvetica World Bold"/>
                <a:sym typeface="Helvetica World Bold"/>
              </a:rPr>
              <a:t>Pelajar dan Mahasiswa</a:t>
            </a:r>
          </a:p>
        </p:txBody>
      </p:sp>
      <p:sp>
        <p:nvSpPr>
          <p:cNvPr name="TextBox 34" id="34"/>
          <p:cNvSpPr txBox="true"/>
          <p:nvPr/>
        </p:nvSpPr>
        <p:spPr>
          <a:xfrm rot="0">
            <a:off x="10236303" y="7483086"/>
            <a:ext cx="4890947" cy="746125"/>
          </a:xfrm>
          <a:prstGeom prst="rect">
            <a:avLst/>
          </a:prstGeom>
        </p:spPr>
        <p:txBody>
          <a:bodyPr anchor="t" rtlCol="false" tIns="0" lIns="0" bIns="0" rIns="0">
            <a:spAutoFit/>
          </a:bodyPr>
          <a:lstStyle/>
          <a:p>
            <a:pPr algn="l">
              <a:lnSpc>
                <a:spcPts val="5599"/>
              </a:lnSpc>
            </a:pPr>
            <a:r>
              <a:rPr lang="en-US" sz="3999" b="true">
                <a:solidFill>
                  <a:srgbClr val="FFFFFF"/>
                </a:solidFill>
                <a:latin typeface="Helvetica World Bold"/>
                <a:ea typeface="Helvetica World Bold"/>
                <a:cs typeface="Helvetica World Bold"/>
                <a:sym typeface="Helvetica World Bold"/>
              </a:rPr>
              <a:t>Pemerintah Daerah</a:t>
            </a:r>
          </a:p>
        </p:txBody>
      </p:sp>
      <p:sp>
        <p:nvSpPr>
          <p:cNvPr name="TextBox 35" id="35"/>
          <p:cNvSpPr txBox="true"/>
          <p:nvPr/>
        </p:nvSpPr>
        <p:spPr>
          <a:xfrm rot="0">
            <a:off x="8559628" y="3580735"/>
            <a:ext cx="1075757" cy="680085"/>
          </a:xfrm>
          <a:prstGeom prst="rect">
            <a:avLst/>
          </a:prstGeom>
        </p:spPr>
        <p:txBody>
          <a:bodyPr anchor="t" rtlCol="false" tIns="0" lIns="0" bIns="0" rIns="0">
            <a:spAutoFit/>
          </a:bodyPr>
          <a:lstStyle/>
          <a:p>
            <a:pPr algn="ctr">
              <a:lnSpc>
                <a:spcPts val="5040"/>
              </a:lnSpc>
            </a:pPr>
            <a:r>
              <a:rPr lang="en-US" sz="3600" b="true">
                <a:solidFill>
                  <a:srgbClr val="FFFFFF"/>
                </a:solidFill>
                <a:latin typeface="Helvetica World Bold"/>
                <a:ea typeface="Helvetica World Bold"/>
                <a:cs typeface="Helvetica World Bold"/>
                <a:sym typeface="Helvetica World Bold"/>
              </a:rPr>
              <a:t>01</a:t>
            </a:r>
          </a:p>
        </p:txBody>
      </p:sp>
      <p:sp>
        <p:nvSpPr>
          <p:cNvPr name="TextBox 36" id="36"/>
          <p:cNvSpPr txBox="true"/>
          <p:nvPr/>
        </p:nvSpPr>
        <p:spPr>
          <a:xfrm rot="0">
            <a:off x="8559628" y="5567285"/>
            <a:ext cx="1075757" cy="680085"/>
          </a:xfrm>
          <a:prstGeom prst="rect">
            <a:avLst/>
          </a:prstGeom>
        </p:spPr>
        <p:txBody>
          <a:bodyPr anchor="t" rtlCol="false" tIns="0" lIns="0" bIns="0" rIns="0">
            <a:spAutoFit/>
          </a:bodyPr>
          <a:lstStyle/>
          <a:p>
            <a:pPr algn="ctr">
              <a:lnSpc>
                <a:spcPts val="5040"/>
              </a:lnSpc>
            </a:pPr>
            <a:r>
              <a:rPr lang="en-US" sz="3600" b="true">
                <a:solidFill>
                  <a:srgbClr val="FFFFFF"/>
                </a:solidFill>
                <a:latin typeface="Helvetica World Bold"/>
                <a:ea typeface="Helvetica World Bold"/>
                <a:cs typeface="Helvetica World Bold"/>
                <a:sym typeface="Helvetica World Bold"/>
              </a:rPr>
              <a:t>02</a:t>
            </a:r>
          </a:p>
        </p:txBody>
      </p:sp>
      <p:sp>
        <p:nvSpPr>
          <p:cNvPr name="TextBox 37" id="37"/>
          <p:cNvSpPr txBox="true"/>
          <p:nvPr/>
        </p:nvSpPr>
        <p:spPr>
          <a:xfrm rot="0">
            <a:off x="8559628" y="7516106"/>
            <a:ext cx="1075757" cy="680085"/>
          </a:xfrm>
          <a:prstGeom prst="rect">
            <a:avLst/>
          </a:prstGeom>
        </p:spPr>
        <p:txBody>
          <a:bodyPr anchor="t" rtlCol="false" tIns="0" lIns="0" bIns="0" rIns="0">
            <a:spAutoFit/>
          </a:bodyPr>
          <a:lstStyle/>
          <a:p>
            <a:pPr algn="ctr">
              <a:lnSpc>
                <a:spcPts val="5040"/>
              </a:lnSpc>
            </a:pPr>
            <a:r>
              <a:rPr lang="en-US" sz="3600" b="true">
                <a:solidFill>
                  <a:srgbClr val="FFFFFF"/>
                </a:solidFill>
                <a:latin typeface="Helvetica World Bold"/>
                <a:ea typeface="Helvetica World Bold"/>
                <a:cs typeface="Helvetica World Bold"/>
                <a:sym typeface="Helvetica World 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6856352"/>
            <a:ext cx="8115300" cy="2972229"/>
          </a:xfrm>
          <a:custGeom>
            <a:avLst/>
            <a:gdLst/>
            <a:ahLst/>
            <a:cxnLst/>
            <a:rect r="r" b="b" t="t" l="l"/>
            <a:pathLst>
              <a:path h="2972229" w="8115300">
                <a:moveTo>
                  <a:pt x="0" y="0"/>
                </a:moveTo>
                <a:lnTo>
                  <a:pt x="8115300" y="0"/>
                </a:lnTo>
                <a:lnTo>
                  <a:pt x="8115300" y="2972228"/>
                </a:lnTo>
                <a:lnTo>
                  <a:pt x="0" y="2972228"/>
                </a:lnTo>
                <a:lnTo>
                  <a:pt x="0" y="0"/>
                </a:lnTo>
                <a:close/>
              </a:path>
            </a:pathLst>
          </a:custGeom>
          <a:blipFill>
            <a:blip r:embed="rId2">
              <a:alphaModFix amt="30000"/>
            </a:blip>
            <a:stretch>
              <a:fillRect l="0" t="0" r="0" b="0"/>
            </a:stretch>
          </a:blipFill>
        </p:spPr>
      </p:sp>
      <p:grpSp>
        <p:nvGrpSpPr>
          <p:cNvPr name="Group 3" id="3"/>
          <p:cNvGrpSpPr/>
          <p:nvPr/>
        </p:nvGrpSpPr>
        <p:grpSpPr>
          <a:xfrm rot="0">
            <a:off x="1028700" y="2942430"/>
            <a:ext cx="8115300" cy="6084948"/>
            <a:chOff x="0" y="0"/>
            <a:chExt cx="2137363" cy="1602620"/>
          </a:xfrm>
        </p:grpSpPr>
        <p:sp>
          <p:nvSpPr>
            <p:cNvPr name="Freeform 4" id="4"/>
            <p:cNvSpPr/>
            <p:nvPr/>
          </p:nvSpPr>
          <p:spPr>
            <a:xfrm flipH="false" flipV="false" rot="0">
              <a:off x="0" y="0"/>
              <a:ext cx="2137363" cy="1602620"/>
            </a:xfrm>
            <a:custGeom>
              <a:avLst/>
              <a:gdLst/>
              <a:ahLst/>
              <a:cxnLst/>
              <a:rect r="r" b="b" t="t" l="l"/>
              <a:pathLst>
                <a:path h="1602620" w="2137363">
                  <a:moveTo>
                    <a:pt x="19080" y="0"/>
                  </a:moveTo>
                  <a:lnTo>
                    <a:pt x="2118283" y="0"/>
                  </a:lnTo>
                  <a:cubicBezTo>
                    <a:pt x="2123343" y="0"/>
                    <a:pt x="2128196" y="2010"/>
                    <a:pt x="2131775" y="5588"/>
                  </a:cubicBezTo>
                  <a:cubicBezTo>
                    <a:pt x="2135353" y="9167"/>
                    <a:pt x="2137363" y="14020"/>
                    <a:pt x="2137363" y="19080"/>
                  </a:cubicBezTo>
                  <a:lnTo>
                    <a:pt x="2137363" y="1583540"/>
                  </a:lnTo>
                  <a:cubicBezTo>
                    <a:pt x="2137363" y="1594078"/>
                    <a:pt x="2128821" y="1602620"/>
                    <a:pt x="2118283" y="1602620"/>
                  </a:cubicBezTo>
                  <a:lnTo>
                    <a:pt x="19080" y="1602620"/>
                  </a:lnTo>
                  <a:cubicBezTo>
                    <a:pt x="8542" y="1602620"/>
                    <a:pt x="0" y="1594078"/>
                    <a:pt x="0" y="1583540"/>
                  </a:cubicBezTo>
                  <a:lnTo>
                    <a:pt x="0" y="19080"/>
                  </a:lnTo>
                  <a:cubicBezTo>
                    <a:pt x="0" y="8542"/>
                    <a:pt x="8542" y="0"/>
                    <a:pt x="19080" y="0"/>
                  </a:cubicBezTo>
                  <a:close/>
                </a:path>
              </a:pathLst>
            </a:custGeom>
            <a:solidFill>
              <a:srgbClr val="4CAF50"/>
            </a:solidFill>
          </p:spPr>
        </p:sp>
        <p:sp>
          <p:nvSpPr>
            <p:cNvPr name="TextBox 5" id="5"/>
            <p:cNvSpPr txBox="true"/>
            <p:nvPr/>
          </p:nvSpPr>
          <p:spPr>
            <a:xfrm>
              <a:off x="0" y="-57150"/>
              <a:ext cx="2137363" cy="1659770"/>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3461473" y="6670704"/>
            <a:ext cx="4862653" cy="1993688"/>
          </a:xfrm>
          <a:custGeom>
            <a:avLst/>
            <a:gdLst/>
            <a:ahLst/>
            <a:cxnLst/>
            <a:rect r="r" b="b" t="t" l="l"/>
            <a:pathLst>
              <a:path h="1993688" w="4862653">
                <a:moveTo>
                  <a:pt x="0" y="0"/>
                </a:moveTo>
                <a:lnTo>
                  <a:pt x="4862654" y="0"/>
                </a:lnTo>
                <a:lnTo>
                  <a:pt x="4862654" y="1993688"/>
                </a:lnTo>
                <a:lnTo>
                  <a:pt x="0" y="19936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9557505">
            <a:off x="-357601" y="-1794859"/>
            <a:ext cx="1965371" cy="3589719"/>
          </a:xfrm>
          <a:custGeom>
            <a:avLst/>
            <a:gdLst/>
            <a:ahLst/>
            <a:cxnLst/>
            <a:rect r="r" b="b" t="t" l="l"/>
            <a:pathLst>
              <a:path h="3589719" w="1965371">
                <a:moveTo>
                  <a:pt x="0" y="0"/>
                </a:moveTo>
                <a:lnTo>
                  <a:pt x="1965371" y="0"/>
                </a:lnTo>
                <a:lnTo>
                  <a:pt x="1965371" y="3589718"/>
                </a:lnTo>
                <a:lnTo>
                  <a:pt x="0" y="35897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178961" y="952500"/>
            <a:ext cx="13930078" cy="815340"/>
          </a:xfrm>
          <a:prstGeom prst="rect">
            <a:avLst/>
          </a:prstGeom>
        </p:spPr>
        <p:txBody>
          <a:bodyPr anchor="t" rtlCol="false" tIns="0" lIns="0" bIns="0" rIns="0">
            <a:spAutoFit/>
          </a:bodyPr>
          <a:lstStyle/>
          <a:p>
            <a:pPr algn="ctr">
              <a:lnSpc>
                <a:spcPts val="6240"/>
              </a:lnSpc>
            </a:pPr>
            <a:r>
              <a:rPr lang="en-US" sz="4800" b="true">
                <a:solidFill>
                  <a:srgbClr val="1C1C39"/>
                </a:solidFill>
                <a:latin typeface="Coco Gothic Bold"/>
                <a:ea typeface="Coco Gothic Bold"/>
                <a:cs typeface="Coco Gothic Bold"/>
                <a:sym typeface="Coco Gothic Bold"/>
              </a:rPr>
              <a:t>Dampak yang Diharapkan</a:t>
            </a:r>
          </a:p>
        </p:txBody>
      </p:sp>
      <p:sp>
        <p:nvSpPr>
          <p:cNvPr name="Freeform 9" id="9"/>
          <p:cNvSpPr/>
          <p:nvPr/>
        </p:nvSpPr>
        <p:spPr>
          <a:xfrm flipH="false" flipV="false" rot="-500288">
            <a:off x="15000510" y="-2374652"/>
            <a:ext cx="7298980" cy="4114800"/>
          </a:xfrm>
          <a:custGeom>
            <a:avLst/>
            <a:gdLst/>
            <a:ahLst/>
            <a:cxnLst/>
            <a:rect r="r" b="b" t="t" l="l"/>
            <a:pathLst>
              <a:path h="4114800" w="7298980">
                <a:moveTo>
                  <a:pt x="0" y="0"/>
                </a:moveTo>
                <a:lnTo>
                  <a:pt x="7298980" y="0"/>
                </a:lnTo>
                <a:lnTo>
                  <a:pt x="729898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427227" y="8893444"/>
            <a:ext cx="2184260" cy="1870273"/>
          </a:xfrm>
          <a:custGeom>
            <a:avLst/>
            <a:gdLst/>
            <a:ahLst/>
            <a:cxnLst/>
            <a:rect r="r" b="b" t="t" l="l"/>
            <a:pathLst>
              <a:path h="1870273" w="2184260">
                <a:moveTo>
                  <a:pt x="0" y="0"/>
                </a:moveTo>
                <a:lnTo>
                  <a:pt x="2184260" y="0"/>
                </a:lnTo>
                <a:lnTo>
                  <a:pt x="2184260" y="1870272"/>
                </a:lnTo>
                <a:lnTo>
                  <a:pt x="0" y="18702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9861741" y="2678579"/>
            <a:ext cx="6565486" cy="1342390"/>
            <a:chOff x="0" y="0"/>
            <a:chExt cx="8753981" cy="1789854"/>
          </a:xfrm>
        </p:grpSpPr>
        <p:sp>
          <p:nvSpPr>
            <p:cNvPr name="TextBox 12" id="12"/>
            <p:cNvSpPr txBox="true"/>
            <p:nvPr/>
          </p:nvSpPr>
          <p:spPr>
            <a:xfrm rot="0">
              <a:off x="0" y="822748"/>
              <a:ext cx="8753981" cy="967105"/>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Dengan web ini kami mengharapkan lingkungan bisa lebih di perhatikan kedepan nya</a:t>
              </a:r>
            </a:p>
          </p:txBody>
        </p:sp>
        <p:sp>
          <p:nvSpPr>
            <p:cNvPr name="TextBox 13" id="13"/>
            <p:cNvSpPr txBox="true"/>
            <p:nvPr/>
          </p:nvSpPr>
          <p:spPr>
            <a:xfrm rot="0">
              <a:off x="0" y="-66675"/>
              <a:ext cx="8753981" cy="683048"/>
            </a:xfrm>
            <a:prstGeom prst="rect">
              <a:avLst/>
            </a:prstGeom>
          </p:spPr>
          <p:txBody>
            <a:bodyPr anchor="t" rtlCol="false" tIns="0" lIns="0" bIns="0" rIns="0">
              <a:spAutoFit/>
            </a:bodyPr>
            <a:lstStyle/>
            <a:p>
              <a:pPr algn="l">
                <a:lnSpc>
                  <a:spcPts val="3919"/>
                </a:lnSpc>
              </a:pPr>
              <a:r>
                <a:rPr lang="en-US" sz="2799" b="true">
                  <a:solidFill>
                    <a:srgbClr val="1C1C39"/>
                  </a:solidFill>
                  <a:latin typeface="Helvetica World Bold"/>
                  <a:ea typeface="Helvetica World Bold"/>
                  <a:cs typeface="Helvetica World Bold"/>
                  <a:sym typeface="Helvetica World Bold"/>
                </a:rPr>
                <a:t>Lingkungan lebih terpantau</a:t>
              </a:r>
            </a:p>
          </p:txBody>
        </p:sp>
      </p:grpSp>
      <p:sp>
        <p:nvSpPr>
          <p:cNvPr name="TextBox 14" id="14"/>
          <p:cNvSpPr txBox="true"/>
          <p:nvPr/>
        </p:nvSpPr>
        <p:spPr>
          <a:xfrm rot="0">
            <a:off x="9861741" y="4793131"/>
            <a:ext cx="6565486" cy="737235"/>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Kesadaran Masyarakat bisa meningkat kedepannya, karena sudah terbiasa dengan menjaga lingkungan i ni</a:t>
            </a:r>
          </a:p>
        </p:txBody>
      </p:sp>
      <p:sp>
        <p:nvSpPr>
          <p:cNvPr name="TextBox 15" id="15"/>
          <p:cNvSpPr txBox="true"/>
          <p:nvPr/>
        </p:nvSpPr>
        <p:spPr>
          <a:xfrm rot="0">
            <a:off x="1637747" y="4383369"/>
            <a:ext cx="6516100" cy="1480185"/>
          </a:xfrm>
          <a:prstGeom prst="rect">
            <a:avLst/>
          </a:prstGeom>
        </p:spPr>
        <p:txBody>
          <a:bodyPr anchor="t" rtlCol="false" tIns="0" lIns="0" bIns="0" rIns="0">
            <a:spAutoFit/>
          </a:bodyPr>
          <a:lstStyle/>
          <a:p>
            <a:pPr algn="l">
              <a:lnSpc>
                <a:spcPts val="2939"/>
              </a:lnSpc>
            </a:pPr>
            <a:r>
              <a:rPr lang="en-US" sz="2099">
                <a:solidFill>
                  <a:srgbClr val="FFFFFF"/>
                </a:solidFill>
                <a:latin typeface="Helvetica World"/>
                <a:ea typeface="Helvetica World"/>
                <a:cs typeface="Helvetica World"/>
                <a:sym typeface="Helvetica World"/>
              </a:rPr>
              <a:t>Lingkungan dapat terjaga, masyarakat menjadi lebih sadar dengan lingkungan sekitar, dan bumi bisa kembali bersih seperti sedia kala tanpa ada pencemaran</a:t>
            </a:r>
          </a:p>
        </p:txBody>
      </p:sp>
      <p:sp>
        <p:nvSpPr>
          <p:cNvPr name="TextBox 16" id="16"/>
          <p:cNvSpPr txBox="true"/>
          <p:nvPr/>
        </p:nvSpPr>
        <p:spPr>
          <a:xfrm rot="0">
            <a:off x="1637747" y="3645226"/>
            <a:ext cx="2445489" cy="394335"/>
          </a:xfrm>
          <a:prstGeom prst="rect">
            <a:avLst/>
          </a:prstGeom>
        </p:spPr>
        <p:txBody>
          <a:bodyPr anchor="t" rtlCol="false" tIns="0" lIns="0" bIns="0" rIns="0">
            <a:spAutoFit/>
          </a:bodyPr>
          <a:lstStyle/>
          <a:p>
            <a:pPr algn="l">
              <a:lnSpc>
                <a:spcPts val="2940"/>
              </a:lnSpc>
            </a:pPr>
            <a:r>
              <a:rPr lang="en-US" sz="2100" b="true">
                <a:solidFill>
                  <a:srgbClr val="FFFFFF"/>
                </a:solidFill>
                <a:latin typeface="Helvetica World Bold"/>
                <a:ea typeface="Helvetica World Bold"/>
                <a:cs typeface="Helvetica World Bold"/>
                <a:sym typeface="Helvetica World Bold"/>
              </a:rPr>
              <a:t>Long term impact</a:t>
            </a:r>
          </a:p>
        </p:txBody>
      </p:sp>
      <p:sp>
        <p:nvSpPr>
          <p:cNvPr name="TextBox 17" id="17"/>
          <p:cNvSpPr txBox="true"/>
          <p:nvPr/>
        </p:nvSpPr>
        <p:spPr>
          <a:xfrm rot="0">
            <a:off x="9861741" y="4175724"/>
            <a:ext cx="4773364" cy="453390"/>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Helvetica World Bold"/>
                <a:ea typeface="Helvetica World Bold"/>
                <a:cs typeface="Helvetica World Bold"/>
                <a:sym typeface="Helvetica World Bold"/>
              </a:rPr>
              <a:t>Kesadarn masyarakat meningkat</a:t>
            </a:r>
          </a:p>
        </p:txBody>
      </p:sp>
      <p:sp>
        <p:nvSpPr>
          <p:cNvPr name="TextBox 18" id="18"/>
          <p:cNvSpPr txBox="true"/>
          <p:nvPr/>
        </p:nvSpPr>
        <p:spPr>
          <a:xfrm rot="0">
            <a:off x="9861741" y="6326158"/>
            <a:ext cx="6565486" cy="737235"/>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Data dipastikan lebih valid karena akan melewati tahap pengecekan oleh admin terlebih dahulu</a:t>
            </a:r>
          </a:p>
        </p:txBody>
      </p:sp>
      <p:sp>
        <p:nvSpPr>
          <p:cNvPr name="TextBox 19" id="19"/>
          <p:cNvSpPr txBox="true"/>
          <p:nvPr/>
        </p:nvSpPr>
        <p:spPr>
          <a:xfrm rot="0">
            <a:off x="9861741" y="5708750"/>
            <a:ext cx="5903119" cy="453390"/>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Helvetica World Bold"/>
                <a:ea typeface="Helvetica World Bold"/>
                <a:cs typeface="Helvetica World Bold"/>
                <a:sym typeface="Helvetica World Bold"/>
              </a:rPr>
              <a:t>Data Valid Untuk pengambilan Kebijakan</a:t>
            </a:r>
          </a:p>
        </p:txBody>
      </p:sp>
      <p:sp>
        <p:nvSpPr>
          <p:cNvPr name="TextBox 20" id="20"/>
          <p:cNvSpPr txBox="true"/>
          <p:nvPr/>
        </p:nvSpPr>
        <p:spPr>
          <a:xfrm rot="0">
            <a:off x="9861741" y="7961862"/>
            <a:ext cx="6565486" cy="1108710"/>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Dengan Web ini kami berharap masyarakat dan pemerintah bisa memanfaatkan web ini untuk menjaga lingkungan mereka</a:t>
            </a:r>
          </a:p>
        </p:txBody>
      </p:sp>
      <p:sp>
        <p:nvSpPr>
          <p:cNvPr name="TextBox 21" id="21"/>
          <p:cNvSpPr txBox="true"/>
          <p:nvPr/>
        </p:nvSpPr>
        <p:spPr>
          <a:xfrm rot="0">
            <a:off x="9861741" y="7346547"/>
            <a:ext cx="5699671" cy="453390"/>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Helvetica World Bold"/>
                <a:ea typeface="Helvetica World Bold"/>
                <a:cs typeface="Helvetica World Bold"/>
                <a:sym typeface="Helvetica World Bold"/>
              </a:rPr>
              <a:t>Kolaborasi Masyarakat dan Pemerintah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3780019" y="-1948480"/>
            <a:ext cx="3086100" cy="12805092"/>
            <a:chOff x="0" y="0"/>
            <a:chExt cx="812800" cy="3372535"/>
          </a:xfrm>
        </p:grpSpPr>
        <p:sp>
          <p:nvSpPr>
            <p:cNvPr name="Freeform 3" id="3"/>
            <p:cNvSpPr/>
            <p:nvPr/>
          </p:nvSpPr>
          <p:spPr>
            <a:xfrm flipH="false" flipV="false" rot="0">
              <a:off x="0" y="0"/>
              <a:ext cx="812800" cy="3372534"/>
            </a:xfrm>
            <a:custGeom>
              <a:avLst/>
              <a:gdLst/>
              <a:ahLst/>
              <a:cxnLst/>
              <a:rect r="r" b="b" t="t" l="l"/>
              <a:pathLst>
                <a:path h="3372534" w="812800">
                  <a:moveTo>
                    <a:pt x="100346" y="0"/>
                  </a:moveTo>
                  <a:lnTo>
                    <a:pt x="712454" y="0"/>
                  </a:lnTo>
                  <a:cubicBezTo>
                    <a:pt x="767874" y="0"/>
                    <a:pt x="812800" y="44926"/>
                    <a:pt x="812800" y="100346"/>
                  </a:cubicBezTo>
                  <a:lnTo>
                    <a:pt x="812800" y="3272189"/>
                  </a:lnTo>
                  <a:cubicBezTo>
                    <a:pt x="812800" y="3327608"/>
                    <a:pt x="767874" y="3372534"/>
                    <a:pt x="712454" y="3372534"/>
                  </a:cubicBezTo>
                  <a:lnTo>
                    <a:pt x="100346" y="3372534"/>
                  </a:lnTo>
                  <a:cubicBezTo>
                    <a:pt x="44926" y="3372534"/>
                    <a:pt x="0" y="3327608"/>
                    <a:pt x="0" y="3272189"/>
                  </a:cubicBezTo>
                  <a:lnTo>
                    <a:pt x="0" y="100346"/>
                  </a:lnTo>
                  <a:cubicBezTo>
                    <a:pt x="0" y="44926"/>
                    <a:pt x="44926" y="0"/>
                    <a:pt x="100346" y="0"/>
                  </a:cubicBezTo>
                  <a:close/>
                </a:path>
              </a:pathLst>
            </a:custGeom>
            <a:solidFill>
              <a:srgbClr val="8BC34A"/>
            </a:solidFill>
          </p:spPr>
        </p:sp>
        <p:sp>
          <p:nvSpPr>
            <p:cNvPr name="TextBox 4" id="4"/>
            <p:cNvSpPr txBox="true"/>
            <p:nvPr/>
          </p:nvSpPr>
          <p:spPr>
            <a:xfrm>
              <a:off x="0" y="-57150"/>
              <a:ext cx="812800" cy="3429685"/>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10800000">
            <a:off x="8292364" y="574424"/>
            <a:ext cx="20705400" cy="10410123"/>
            <a:chOff x="0" y="0"/>
            <a:chExt cx="812800" cy="408654"/>
          </a:xfrm>
        </p:grpSpPr>
        <p:sp>
          <p:nvSpPr>
            <p:cNvPr name="Freeform 6" id="6"/>
            <p:cNvSpPr/>
            <p:nvPr/>
          </p:nvSpPr>
          <p:spPr>
            <a:xfrm flipH="false" flipV="false" rot="0">
              <a:off x="0" y="0"/>
              <a:ext cx="812800" cy="408654"/>
            </a:xfrm>
            <a:custGeom>
              <a:avLst/>
              <a:gdLst/>
              <a:ahLst/>
              <a:cxnLst/>
              <a:rect r="r" b="b" t="t" l="l"/>
              <a:pathLst>
                <a:path h="408654" w="812800">
                  <a:moveTo>
                    <a:pt x="406400" y="408654"/>
                  </a:moveTo>
                  <a:lnTo>
                    <a:pt x="812800" y="0"/>
                  </a:lnTo>
                  <a:lnTo>
                    <a:pt x="0" y="0"/>
                  </a:lnTo>
                  <a:lnTo>
                    <a:pt x="406400" y="408654"/>
                  </a:lnTo>
                  <a:close/>
                </a:path>
              </a:pathLst>
            </a:custGeom>
            <a:solidFill>
              <a:srgbClr val="4CAF50"/>
            </a:solidFill>
          </p:spPr>
        </p:sp>
        <p:sp>
          <p:nvSpPr>
            <p:cNvPr name="TextBox 7" id="7"/>
            <p:cNvSpPr txBox="true"/>
            <p:nvPr/>
          </p:nvSpPr>
          <p:spPr>
            <a:xfrm>
              <a:off x="127000" y="29190"/>
              <a:ext cx="558800" cy="189732"/>
            </a:xfrm>
            <a:prstGeom prst="rect">
              <a:avLst/>
            </a:prstGeom>
          </p:spPr>
          <p:txBody>
            <a:bodyPr anchor="ctr" rtlCol="false" tIns="50800" lIns="50800" bIns="50800" rIns="50800"/>
            <a:lstStyle/>
            <a:p>
              <a:pPr algn="ctr">
                <a:lnSpc>
                  <a:spcPts val="2736"/>
                </a:lnSpc>
              </a:pPr>
            </a:p>
          </p:txBody>
        </p:sp>
      </p:grpSp>
      <p:grpSp>
        <p:nvGrpSpPr>
          <p:cNvPr name="Group 8" id="8"/>
          <p:cNvGrpSpPr/>
          <p:nvPr/>
        </p:nvGrpSpPr>
        <p:grpSpPr>
          <a:xfrm rot="0">
            <a:off x="8686797" y="286325"/>
            <a:ext cx="9601203" cy="10526361"/>
            <a:chOff x="0" y="0"/>
            <a:chExt cx="12801603" cy="14035147"/>
          </a:xfrm>
        </p:grpSpPr>
        <p:sp>
          <p:nvSpPr>
            <p:cNvPr name="Freeform 9" id="9"/>
            <p:cNvSpPr/>
            <p:nvPr/>
          </p:nvSpPr>
          <p:spPr>
            <a:xfrm flipH="false" flipV="false" rot="2700000">
              <a:off x="2103403" y="3336947"/>
              <a:ext cx="8862679" cy="8862679"/>
            </a:xfrm>
            <a:custGeom>
              <a:avLst/>
              <a:gdLst/>
              <a:ahLst/>
              <a:cxnLst/>
              <a:rect r="r" b="b" t="t" l="l"/>
              <a:pathLst>
                <a:path h="8862679" w="8862679">
                  <a:moveTo>
                    <a:pt x="0" y="0"/>
                  </a:moveTo>
                  <a:lnTo>
                    <a:pt x="8862679" y="0"/>
                  </a:lnTo>
                  <a:lnTo>
                    <a:pt x="8862679" y="8862679"/>
                  </a:lnTo>
                  <a:lnTo>
                    <a:pt x="0" y="8862679"/>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0" y="0"/>
              <a:ext cx="12801603" cy="12801603"/>
              <a:chOff x="0" y="0"/>
              <a:chExt cx="812800" cy="812800"/>
            </a:xfrm>
          </p:grpSpPr>
          <p:sp>
            <p:nvSpPr>
              <p:cNvPr name="Freeform 11" id="11"/>
              <p:cNvSpPr/>
              <p:nvPr/>
            </p:nvSpPr>
            <p:spPr>
              <a:xfrm flipH="false" flipV="false" rot="0">
                <a:off x="27731" y="27731"/>
                <a:ext cx="757338" cy="757338"/>
              </a:xfrm>
              <a:custGeom>
                <a:avLst/>
                <a:gdLst/>
                <a:ahLst/>
                <a:cxnLst/>
                <a:rect r="r" b="b" t="t" l="l"/>
                <a:pathLst>
                  <a:path h="757338" w="757338">
                    <a:moveTo>
                      <a:pt x="426009" y="19608"/>
                    </a:moveTo>
                    <a:lnTo>
                      <a:pt x="737729" y="331330"/>
                    </a:lnTo>
                    <a:cubicBezTo>
                      <a:pt x="750285" y="343885"/>
                      <a:pt x="757338" y="360913"/>
                      <a:pt x="757338" y="378669"/>
                    </a:cubicBezTo>
                    <a:cubicBezTo>
                      <a:pt x="757338" y="396425"/>
                      <a:pt x="750285" y="413453"/>
                      <a:pt x="737729" y="426009"/>
                    </a:cubicBezTo>
                    <a:lnTo>
                      <a:pt x="426009" y="737729"/>
                    </a:lnTo>
                    <a:cubicBezTo>
                      <a:pt x="413453" y="750285"/>
                      <a:pt x="396425" y="757338"/>
                      <a:pt x="378669" y="757338"/>
                    </a:cubicBezTo>
                    <a:cubicBezTo>
                      <a:pt x="360913" y="757338"/>
                      <a:pt x="343885" y="750285"/>
                      <a:pt x="331330" y="737729"/>
                    </a:cubicBezTo>
                    <a:lnTo>
                      <a:pt x="19608" y="426009"/>
                    </a:lnTo>
                    <a:cubicBezTo>
                      <a:pt x="7053" y="413453"/>
                      <a:pt x="0" y="396425"/>
                      <a:pt x="0" y="378669"/>
                    </a:cubicBezTo>
                    <a:cubicBezTo>
                      <a:pt x="0" y="360913"/>
                      <a:pt x="7053" y="343885"/>
                      <a:pt x="19608" y="331330"/>
                    </a:cubicBezTo>
                    <a:lnTo>
                      <a:pt x="331330" y="19608"/>
                    </a:lnTo>
                    <a:cubicBezTo>
                      <a:pt x="343885" y="7053"/>
                      <a:pt x="360913" y="0"/>
                      <a:pt x="378669" y="0"/>
                    </a:cubicBezTo>
                    <a:cubicBezTo>
                      <a:pt x="396425" y="0"/>
                      <a:pt x="413453" y="7053"/>
                      <a:pt x="426009" y="19608"/>
                    </a:cubicBezTo>
                    <a:close/>
                  </a:path>
                </a:pathLst>
              </a:custGeom>
              <a:blipFill>
                <a:blip r:embed="rId4"/>
                <a:stretch>
                  <a:fillRect l="-33300" t="748" r="-33300" b="748"/>
                </a:stretch>
              </a:blipFill>
            </p:spPr>
          </p:sp>
        </p:grpSp>
      </p:grpSp>
      <p:sp>
        <p:nvSpPr>
          <p:cNvPr name="Freeform 12" id="12"/>
          <p:cNvSpPr/>
          <p:nvPr/>
        </p:nvSpPr>
        <p:spPr>
          <a:xfrm flipH="false" flipV="false" rot="2700000">
            <a:off x="-2859270" y="8838818"/>
            <a:ext cx="5355627" cy="2820164"/>
          </a:xfrm>
          <a:custGeom>
            <a:avLst/>
            <a:gdLst/>
            <a:ahLst/>
            <a:cxnLst/>
            <a:rect r="r" b="b" t="t" l="l"/>
            <a:pathLst>
              <a:path h="2820164" w="5355627">
                <a:moveTo>
                  <a:pt x="0" y="0"/>
                </a:moveTo>
                <a:lnTo>
                  <a:pt x="5355627" y="0"/>
                </a:lnTo>
                <a:lnTo>
                  <a:pt x="5355627" y="2820164"/>
                </a:lnTo>
                <a:lnTo>
                  <a:pt x="0" y="2820164"/>
                </a:lnTo>
                <a:lnTo>
                  <a:pt x="0" y="0"/>
                </a:lnTo>
                <a:close/>
              </a:path>
            </a:pathLst>
          </a:custGeom>
          <a:blipFill>
            <a:blip r:embed="rId5">
              <a:extLst>
                <a:ext uri="{96DAC541-7B7A-43D3-8B79-37D633B846F1}">
                  <asvg:svgBlip xmlns:asvg="http://schemas.microsoft.com/office/drawing/2016/SVG/main" r:embed="rId6"/>
                </a:ext>
              </a:extLst>
            </a:blip>
            <a:stretch>
              <a:fillRect l="0" t="-32854" r="-16411" b="-13051"/>
            </a:stretch>
          </a:blipFill>
        </p:spPr>
      </p:sp>
      <p:grpSp>
        <p:nvGrpSpPr>
          <p:cNvPr name="Group 13" id="13"/>
          <p:cNvGrpSpPr/>
          <p:nvPr/>
        </p:nvGrpSpPr>
        <p:grpSpPr>
          <a:xfrm rot="0">
            <a:off x="1028700" y="3429000"/>
            <a:ext cx="4758269" cy="741245"/>
            <a:chOff x="0" y="0"/>
            <a:chExt cx="563475" cy="87778"/>
          </a:xfrm>
        </p:grpSpPr>
        <p:sp>
          <p:nvSpPr>
            <p:cNvPr name="Freeform 14" id="14"/>
            <p:cNvSpPr/>
            <p:nvPr/>
          </p:nvSpPr>
          <p:spPr>
            <a:xfrm flipH="false" flipV="false" rot="0">
              <a:off x="0" y="0"/>
              <a:ext cx="563475" cy="87778"/>
            </a:xfrm>
            <a:custGeom>
              <a:avLst/>
              <a:gdLst/>
              <a:ahLst/>
              <a:cxnLst/>
              <a:rect r="r" b="b" t="t" l="l"/>
              <a:pathLst>
                <a:path h="87778" w="563475">
                  <a:moveTo>
                    <a:pt x="16270" y="0"/>
                  </a:moveTo>
                  <a:lnTo>
                    <a:pt x="547205" y="0"/>
                  </a:lnTo>
                  <a:cubicBezTo>
                    <a:pt x="556191" y="0"/>
                    <a:pt x="563475" y="7285"/>
                    <a:pt x="563475" y="16270"/>
                  </a:cubicBezTo>
                  <a:lnTo>
                    <a:pt x="563475" y="71508"/>
                  </a:lnTo>
                  <a:cubicBezTo>
                    <a:pt x="563475" y="75823"/>
                    <a:pt x="561761" y="79962"/>
                    <a:pt x="558710" y="83013"/>
                  </a:cubicBezTo>
                  <a:cubicBezTo>
                    <a:pt x="555659" y="86064"/>
                    <a:pt x="551520" y="87778"/>
                    <a:pt x="547205" y="87778"/>
                  </a:cubicBezTo>
                  <a:lnTo>
                    <a:pt x="16270" y="87778"/>
                  </a:lnTo>
                  <a:cubicBezTo>
                    <a:pt x="11955" y="87778"/>
                    <a:pt x="7817" y="86064"/>
                    <a:pt x="4766" y="83013"/>
                  </a:cubicBezTo>
                  <a:cubicBezTo>
                    <a:pt x="1714" y="79962"/>
                    <a:pt x="0" y="75823"/>
                    <a:pt x="0" y="71508"/>
                  </a:cubicBezTo>
                  <a:lnTo>
                    <a:pt x="0" y="16270"/>
                  </a:lnTo>
                  <a:cubicBezTo>
                    <a:pt x="0" y="11955"/>
                    <a:pt x="1714" y="7817"/>
                    <a:pt x="4766" y="4766"/>
                  </a:cubicBezTo>
                  <a:cubicBezTo>
                    <a:pt x="7817" y="1714"/>
                    <a:pt x="11955" y="0"/>
                    <a:pt x="16270" y="0"/>
                  </a:cubicBezTo>
                  <a:close/>
                </a:path>
              </a:pathLst>
            </a:custGeom>
            <a:solidFill>
              <a:srgbClr val="B2E0B2"/>
            </a:solidFill>
          </p:spPr>
        </p:sp>
        <p:sp>
          <p:nvSpPr>
            <p:cNvPr name="TextBox 15" id="15"/>
            <p:cNvSpPr txBox="true"/>
            <p:nvPr/>
          </p:nvSpPr>
          <p:spPr>
            <a:xfrm>
              <a:off x="0" y="-47625"/>
              <a:ext cx="563475" cy="135403"/>
            </a:xfrm>
            <a:prstGeom prst="rect">
              <a:avLst/>
            </a:prstGeom>
          </p:spPr>
          <p:txBody>
            <a:bodyPr anchor="ctr" rtlCol="false" tIns="0" lIns="0" bIns="0" rIns="0"/>
            <a:lstStyle/>
            <a:p>
              <a:pPr algn="ctr">
                <a:lnSpc>
                  <a:spcPts val="2940"/>
                </a:lnSpc>
              </a:pPr>
              <a:r>
                <a:rPr lang="en-US" b="true" sz="2100" spc="105">
                  <a:solidFill>
                    <a:srgbClr val="1C1C39"/>
                  </a:solidFill>
                  <a:latin typeface="Helvetica World Bold"/>
                  <a:ea typeface="Helvetica World Bold"/>
                  <a:cs typeface="Helvetica World Bold"/>
                  <a:sym typeface="Helvetica World Bold"/>
                </a:rPr>
                <a:t>INVITATION FOR PUBLIC</a:t>
              </a:r>
            </a:p>
          </p:txBody>
        </p:sp>
      </p:grpSp>
      <p:sp>
        <p:nvSpPr>
          <p:cNvPr name="TextBox 16" id="16"/>
          <p:cNvSpPr txBox="true"/>
          <p:nvPr/>
        </p:nvSpPr>
        <p:spPr>
          <a:xfrm rot="0">
            <a:off x="1028700" y="4793597"/>
            <a:ext cx="7880016" cy="3113653"/>
          </a:xfrm>
          <a:prstGeom prst="rect">
            <a:avLst/>
          </a:prstGeom>
        </p:spPr>
        <p:txBody>
          <a:bodyPr anchor="t" rtlCol="false" tIns="0" lIns="0" bIns="0" rIns="0">
            <a:spAutoFit/>
          </a:bodyPr>
          <a:lstStyle/>
          <a:p>
            <a:pPr algn="l">
              <a:lnSpc>
                <a:spcPts val="4872"/>
              </a:lnSpc>
            </a:pPr>
            <a:r>
              <a:rPr lang="en-US" sz="3480">
                <a:solidFill>
                  <a:srgbClr val="1C1C39"/>
                </a:solidFill>
                <a:latin typeface="Helvetica World"/>
                <a:ea typeface="Helvetica World"/>
                <a:cs typeface="Helvetica World"/>
                <a:sym typeface="Helvetica World"/>
              </a:rPr>
              <a:t>Eco Watch bukan sekedar web, tapi ini adalah gerakan bersama untuk menjaga bumi kita</a:t>
            </a:r>
          </a:p>
          <a:p>
            <a:pPr algn="l">
              <a:lnSpc>
                <a:spcPts val="4872"/>
              </a:lnSpc>
            </a:pPr>
          </a:p>
          <a:p>
            <a:pPr algn="l">
              <a:lnSpc>
                <a:spcPts val="4872"/>
              </a:lnSpc>
            </a:pPr>
            <a:r>
              <a:rPr lang="en-US" sz="3480" b="true">
                <a:solidFill>
                  <a:srgbClr val="1C1C39"/>
                </a:solidFill>
                <a:latin typeface="Helvetica World Bold"/>
                <a:ea typeface="Helvetica World Bold"/>
                <a:cs typeface="Helvetica World Bold"/>
                <a:sym typeface="Helvetica World Bold"/>
              </a:rPr>
              <a:t>“Laporkan. Peduli. Berdampak.”</a:t>
            </a:r>
          </a:p>
        </p:txBody>
      </p:sp>
      <p:sp>
        <p:nvSpPr>
          <p:cNvPr name="TextBox 17" id="17"/>
          <p:cNvSpPr txBox="true"/>
          <p:nvPr/>
        </p:nvSpPr>
        <p:spPr>
          <a:xfrm rot="0">
            <a:off x="1028700" y="952500"/>
            <a:ext cx="7263664" cy="815340"/>
          </a:xfrm>
          <a:prstGeom prst="rect">
            <a:avLst/>
          </a:prstGeom>
        </p:spPr>
        <p:txBody>
          <a:bodyPr anchor="t" rtlCol="false" tIns="0" lIns="0" bIns="0" rIns="0">
            <a:spAutoFit/>
          </a:bodyPr>
          <a:lstStyle/>
          <a:p>
            <a:pPr algn="l">
              <a:lnSpc>
                <a:spcPts val="6240"/>
              </a:lnSpc>
            </a:pPr>
            <a:r>
              <a:rPr lang="en-US" sz="4800" b="true">
                <a:solidFill>
                  <a:srgbClr val="1C1C39"/>
                </a:solidFill>
                <a:latin typeface="Coco Gothic Bold"/>
                <a:ea typeface="Coco Gothic Bold"/>
                <a:cs typeface="Coco Gothic Bold"/>
                <a:sym typeface="Coco Gothic Bold"/>
              </a:rPr>
              <a:t>Penutup</a:t>
            </a:r>
          </a:p>
        </p:txBody>
      </p:sp>
      <p:sp>
        <p:nvSpPr>
          <p:cNvPr name="Freeform 18" id="18"/>
          <p:cNvSpPr/>
          <p:nvPr/>
        </p:nvSpPr>
        <p:spPr>
          <a:xfrm flipH="false" flipV="false" rot="0">
            <a:off x="439518" y="9119861"/>
            <a:ext cx="1657294" cy="613597"/>
          </a:xfrm>
          <a:custGeom>
            <a:avLst/>
            <a:gdLst/>
            <a:ahLst/>
            <a:cxnLst/>
            <a:rect r="r" b="b" t="t" l="l"/>
            <a:pathLst>
              <a:path h="613597" w="1657294">
                <a:moveTo>
                  <a:pt x="0" y="0"/>
                </a:moveTo>
                <a:lnTo>
                  <a:pt x="1657294" y="0"/>
                </a:lnTo>
                <a:lnTo>
                  <a:pt x="1657294" y="613597"/>
                </a:lnTo>
                <a:lnTo>
                  <a:pt x="0" y="613597"/>
                </a:lnTo>
                <a:lnTo>
                  <a:pt x="0" y="0"/>
                </a:lnTo>
                <a:close/>
              </a:path>
            </a:pathLst>
          </a:custGeom>
          <a:blipFill>
            <a:blip r:embed="rId7">
              <a:extLst>
                <a:ext uri="{96DAC541-7B7A-43D3-8B79-37D633B846F1}">
                  <asvg:svgBlip xmlns:asvg="http://schemas.microsoft.com/office/drawing/2016/SVG/main" r:embed="rId8"/>
                </a:ext>
              </a:extLst>
            </a:blip>
            <a:stretch>
              <a:fillRect l="-16456" t="-88726" r="0" b="0"/>
            </a:stretch>
          </a:blipFill>
        </p:spPr>
      </p:sp>
      <p:sp>
        <p:nvSpPr>
          <p:cNvPr name="Freeform 19" id="19"/>
          <p:cNvSpPr/>
          <p:nvPr/>
        </p:nvSpPr>
        <p:spPr>
          <a:xfrm flipH="false" flipV="false" rot="2800698">
            <a:off x="15634154" y="6600499"/>
            <a:ext cx="2749918" cy="5022681"/>
          </a:xfrm>
          <a:custGeom>
            <a:avLst/>
            <a:gdLst/>
            <a:ahLst/>
            <a:cxnLst/>
            <a:rect r="r" b="b" t="t" l="l"/>
            <a:pathLst>
              <a:path h="5022681" w="2749918">
                <a:moveTo>
                  <a:pt x="0" y="0"/>
                </a:moveTo>
                <a:lnTo>
                  <a:pt x="2749918" y="0"/>
                </a:lnTo>
                <a:lnTo>
                  <a:pt x="2749918" y="5022681"/>
                </a:lnTo>
                <a:lnTo>
                  <a:pt x="0" y="50226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500288">
            <a:off x="7635909" y="-2374652"/>
            <a:ext cx="7298980" cy="4114800"/>
          </a:xfrm>
          <a:custGeom>
            <a:avLst/>
            <a:gdLst/>
            <a:ahLst/>
            <a:cxnLst/>
            <a:rect r="r" b="b" t="t" l="l"/>
            <a:pathLst>
              <a:path h="4114800" w="7298980">
                <a:moveTo>
                  <a:pt x="0" y="0"/>
                </a:moveTo>
                <a:lnTo>
                  <a:pt x="7298980" y="0"/>
                </a:lnTo>
                <a:lnTo>
                  <a:pt x="729898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DAG9C3Xb4ec</dc:identifier>
  <dcterms:modified xsi:type="dcterms:W3CDTF">2011-08-01T06:04:30Z</dcterms:modified>
  <cp:revision>1</cp:revision>
  <dc:title>Green Modern Eco-Friendly Proposal Presentation</dc:title>
</cp:coreProperties>
</file>